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097" userDrawn="1">
          <p15:clr>
            <a:srgbClr val="A4A3A4"/>
          </p15:clr>
        </p15:guide>
        <p15:guide id="3" pos="1510" userDrawn="1">
          <p15:clr>
            <a:srgbClr val="A4A3A4"/>
          </p15:clr>
        </p15:guide>
        <p15:guide id="5" orient="horz" pos="2160" userDrawn="1">
          <p15:clr>
            <a:srgbClr val="A4A3A4"/>
          </p15:clr>
        </p15:guide>
        <p15:guide id="6" pos="46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5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903"/>
    <p:restoredTop sz="94580"/>
  </p:normalViewPr>
  <p:slideViewPr>
    <p:cSldViewPr snapToGrid="0" snapToObjects="1" showGuides="1">
      <p:cViewPr>
        <p:scale>
          <a:sx n="82" d="100"/>
          <a:sy n="82" d="100"/>
        </p:scale>
        <p:origin x="3088" y="928"/>
      </p:cViewPr>
      <p:guideLst>
        <p:guide pos="3097"/>
        <p:guide pos="1510"/>
        <p:guide orient="horz" pos="2160"/>
        <p:guide pos="46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A8F2D-4E3D-9049-8DD6-41E8202E5318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B7081-C68A-A745-B929-8F77AE3BD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336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B7081-C68A-A745-B929-8F77AE3BD82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930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95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647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876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519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54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73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25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94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659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57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35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34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B5381349-4EEF-A744-85F3-FDA723F3FAD6}"/>
              </a:ext>
            </a:extLst>
          </p:cNvPr>
          <p:cNvCxnSpPr>
            <a:cxnSpLocks/>
          </p:cNvCxnSpPr>
          <p:nvPr/>
        </p:nvCxnSpPr>
        <p:spPr>
          <a:xfrm>
            <a:off x="845158" y="1454927"/>
            <a:ext cx="3094627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30DFE5DF-E623-884A-8D3D-880920F7788C}"/>
              </a:ext>
            </a:extLst>
          </p:cNvPr>
          <p:cNvCxnSpPr>
            <a:cxnSpLocks/>
          </p:cNvCxnSpPr>
          <p:nvPr/>
        </p:nvCxnSpPr>
        <p:spPr>
          <a:xfrm>
            <a:off x="1158342" y="1864609"/>
            <a:ext cx="2323359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8DF7E538-B9A4-D44F-98AE-A60CD7F55F2D}"/>
              </a:ext>
            </a:extLst>
          </p:cNvPr>
          <p:cNvSpPr/>
          <p:nvPr/>
        </p:nvSpPr>
        <p:spPr>
          <a:xfrm>
            <a:off x="2971952" y="2373075"/>
            <a:ext cx="114596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>
                <a:solidFill>
                  <a:schemeClr val="tx1">
                    <a:lumMod val="85000"/>
                    <a:lumOff val="15000"/>
                  </a:schemeClr>
                </a:solidFill>
              </a:rPr>
              <a:t>スタッフ一同</a:t>
            </a:r>
            <a:endParaRPr lang="ja-JP" altLang="en-US" sz="120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F165CEC-933E-E445-9AE1-8897F644CF5A}"/>
              </a:ext>
            </a:extLst>
          </p:cNvPr>
          <p:cNvSpPr txBox="1"/>
          <p:nvPr/>
        </p:nvSpPr>
        <p:spPr>
          <a:xfrm>
            <a:off x="546606" y="720862"/>
            <a:ext cx="3662864" cy="1626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600" b="1">
                <a:solidFill>
                  <a:schemeClr val="tx1">
                    <a:lumMod val="85000"/>
                    <a:lumOff val="15000"/>
                  </a:schemeClr>
                </a:solidFill>
              </a:rPr>
              <a:t>新型コロナウイルス感染対策として、</a:t>
            </a:r>
            <a:endParaRPr kumimoji="1"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b="1">
                <a:solidFill>
                  <a:schemeClr val="accent2"/>
                </a:solidFill>
              </a:rPr>
              <a:t>トレー上での金銭の受け渡しを</a:t>
            </a:r>
            <a:endParaRPr lang="en-US" altLang="ja-JP" b="1" dirty="0">
              <a:solidFill>
                <a:schemeClr val="accent2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b="1">
                <a:solidFill>
                  <a:schemeClr val="accent2"/>
                </a:solidFill>
              </a:rPr>
              <a:t>させて頂いております。</a:t>
            </a:r>
          </a:p>
          <a:p>
            <a:pPr algn="ctr">
              <a:lnSpc>
                <a:spcPct val="150000"/>
              </a:lnSpc>
            </a:pPr>
            <a:r>
              <a:rPr lang="ja-JP" altLang="en-US" sz="1600" b="1">
                <a:solidFill>
                  <a:schemeClr val="tx1">
                    <a:lumMod val="85000"/>
                    <a:lumOff val="15000"/>
                  </a:schemeClr>
                </a:solidFill>
              </a:rPr>
              <a:t>ご理解とご協力をお願い致します。</a:t>
            </a:r>
            <a:endParaRPr kumimoji="1" lang="ja-JP" altLang="en-US" sz="1600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F2F07B-1AAB-E54D-BBF1-10843121D545}"/>
              </a:ext>
            </a:extLst>
          </p:cNvPr>
          <p:cNvCxnSpPr>
            <a:cxnSpLocks/>
          </p:cNvCxnSpPr>
          <p:nvPr/>
        </p:nvCxnSpPr>
        <p:spPr>
          <a:xfrm>
            <a:off x="4916488" y="0"/>
            <a:ext cx="0" cy="6858000"/>
          </a:xfrm>
          <a:prstGeom prst="line">
            <a:avLst/>
          </a:prstGeom>
          <a:ln w="25400" cap="flat" cmpd="sng" algn="ctr">
            <a:solidFill>
              <a:schemeClr val="bg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A97866D-3233-A24B-9521-5708B270B78B}"/>
              </a:ext>
            </a:extLst>
          </p:cNvPr>
          <p:cNvCxnSpPr>
            <a:cxnSpLocks/>
          </p:cNvCxnSpPr>
          <p:nvPr/>
        </p:nvCxnSpPr>
        <p:spPr>
          <a:xfrm flipH="1">
            <a:off x="0" y="3429000"/>
            <a:ext cx="9906000" cy="0"/>
          </a:xfrm>
          <a:prstGeom prst="line">
            <a:avLst/>
          </a:prstGeom>
          <a:ln w="25400" cap="flat" cmpd="sng" algn="ctr">
            <a:solidFill>
              <a:schemeClr val="bg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0" name="角丸四角形 29">
            <a:extLst>
              <a:ext uri="{FF2B5EF4-FFF2-40B4-BE49-F238E27FC236}">
                <a16:creationId xmlns:a16="http://schemas.microsoft.com/office/drawing/2014/main" id="{77733F66-B957-8F46-971B-2BC9EEC80066}"/>
              </a:ext>
            </a:extLst>
          </p:cNvPr>
          <p:cNvSpPr/>
          <p:nvPr/>
        </p:nvSpPr>
        <p:spPr>
          <a:xfrm>
            <a:off x="232555" y="429810"/>
            <a:ext cx="4314859" cy="2357847"/>
          </a:xfrm>
          <a:prstGeom prst="roundRect">
            <a:avLst>
              <a:gd name="adj" fmla="val 6715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31" name="角丸四角形 30">
            <a:extLst>
              <a:ext uri="{FF2B5EF4-FFF2-40B4-BE49-F238E27FC236}">
                <a16:creationId xmlns:a16="http://schemas.microsoft.com/office/drawing/2014/main" id="{30FE6484-C489-314E-A3F5-4745FFF257D1}"/>
              </a:ext>
            </a:extLst>
          </p:cNvPr>
          <p:cNvSpPr/>
          <p:nvPr/>
        </p:nvSpPr>
        <p:spPr>
          <a:xfrm>
            <a:off x="494351" y="297738"/>
            <a:ext cx="3780340" cy="35166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AAAA9303-138C-0248-9108-771505B3FC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2920" y="2963271"/>
            <a:ext cx="985620" cy="265715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52CC281-E433-AE4B-845C-A23E30EE7A15}"/>
              </a:ext>
            </a:extLst>
          </p:cNvPr>
          <p:cNvSpPr txBox="1"/>
          <p:nvPr/>
        </p:nvSpPr>
        <p:spPr>
          <a:xfrm>
            <a:off x="422213" y="325422"/>
            <a:ext cx="393000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00" b="1">
                <a:solidFill>
                  <a:schemeClr val="bg1"/>
                </a:solidFill>
              </a:rPr>
              <a:t>トレー上で金銭の受け渡しをしています</a:t>
            </a:r>
            <a:endParaRPr kumimoji="1" lang="ja-JP" altLang="en-US" sz="1500" b="1">
              <a:solidFill>
                <a:schemeClr val="bg1"/>
              </a:solidFill>
            </a:endParaRPr>
          </a:p>
        </p:txBody>
      </p: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26BE0C32-9849-DD4A-AB86-600E997750AE}"/>
              </a:ext>
            </a:extLst>
          </p:cNvPr>
          <p:cNvCxnSpPr>
            <a:cxnSpLocks/>
          </p:cNvCxnSpPr>
          <p:nvPr/>
        </p:nvCxnSpPr>
        <p:spPr>
          <a:xfrm>
            <a:off x="5890292" y="1454927"/>
            <a:ext cx="3094627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A8EAF531-3F33-034B-B80F-A046A184C9E0}"/>
              </a:ext>
            </a:extLst>
          </p:cNvPr>
          <p:cNvCxnSpPr>
            <a:cxnSpLocks/>
          </p:cNvCxnSpPr>
          <p:nvPr/>
        </p:nvCxnSpPr>
        <p:spPr>
          <a:xfrm>
            <a:off x="6203476" y="1864609"/>
            <a:ext cx="2323359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D3AB19BE-43B4-F042-8AF8-BF6BA8B39D05}"/>
              </a:ext>
            </a:extLst>
          </p:cNvPr>
          <p:cNvSpPr/>
          <p:nvPr/>
        </p:nvSpPr>
        <p:spPr>
          <a:xfrm>
            <a:off x="8017086" y="2373075"/>
            <a:ext cx="114596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>
                <a:solidFill>
                  <a:schemeClr val="tx1">
                    <a:lumMod val="85000"/>
                    <a:lumOff val="15000"/>
                  </a:schemeClr>
                </a:solidFill>
              </a:rPr>
              <a:t>スタッフ一同</a:t>
            </a:r>
            <a:endParaRPr lang="ja-JP" altLang="en-US" sz="120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0BEFAF19-410E-4F45-9777-E16D28EE6766}"/>
              </a:ext>
            </a:extLst>
          </p:cNvPr>
          <p:cNvSpPr txBox="1"/>
          <p:nvPr/>
        </p:nvSpPr>
        <p:spPr>
          <a:xfrm>
            <a:off x="5591740" y="720862"/>
            <a:ext cx="3662864" cy="1626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600" b="1">
                <a:solidFill>
                  <a:schemeClr val="tx1">
                    <a:lumMod val="85000"/>
                    <a:lumOff val="15000"/>
                  </a:schemeClr>
                </a:solidFill>
              </a:rPr>
              <a:t>新型コロナウイルス感染対策として、</a:t>
            </a:r>
            <a:endParaRPr kumimoji="1"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b="1">
                <a:solidFill>
                  <a:schemeClr val="accent2"/>
                </a:solidFill>
              </a:rPr>
              <a:t>トレー上での金銭の受け渡しを</a:t>
            </a:r>
            <a:endParaRPr lang="en-US" altLang="ja-JP" b="1" dirty="0">
              <a:solidFill>
                <a:schemeClr val="accent2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b="1">
                <a:solidFill>
                  <a:schemeClr val="accent2"/>
                </a:solidFill>
              </a:rPr>
              <a:t>させて頂いております。</a:t>
            </a:r>
          </a:p>
          <a:p>
            <a:pPr algn="ctr">
              <a:lnSpc>
                <a:spcPct val="150000"/>
              </a:lnSpc>
            </a:pPr>
            <a:r>
              <a:rPr lang="ja-JP" altLang="en-US" sz="1600" b="1">
                <a:solidFill>
                  <a:schemeClr val="tx1">
                    <a:lumMod val="85000"/>
                    <a:lumOff val="15000"/>
                  </a:schemeClr>
                </a:solidFill>
              </a:rPr>
              <a:t>ご理解とご協力をお願い致します。</a:t>
            </a:r>
            <a:endParaRPr kumimoji="1" lang="ja-JP" altLang="en-US" sz="1600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3" name="角丸四角形 52">
            <a:extLst>
              <a:ext uri="{FF2B5EF4-FFF2-40B4-BE49-F238E27FC236}">
                <a16:creationId xmlns:a16="http://schemas.microsoft.com/office/drawing/2014/main" id="{D161A5E8-A4F9-5048-A0E8-8EF40F45DE3B}"/>
              </a:ext>
            </a:extLst>
          </p:cNvPr>
          <p:cNvSpPr/>
          <p:nvPr/>
        </p:nvSpPr>
        <p:spPr>
          <a:xfrm>
            <a:off x="5277689" y="429810"/>
            <a:ext cx="4314859" cy="2357847"/>
          </a:xfrm>
          <a:prstGeom prst="roundRect">
            <a:avLst>
              <a:gd name="adj" fmla="val 6715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54" name="角丸四角形 53">
            <a:extLst>
              <a:ext uri="{FF2B5EF4-FFF2-40B4-BE49-F238E27FC236}">
                <a16:creationId xmlns:a16="http://schemas.microsoft.com/office/drawing/2014/main" id="{29E6E453-FA0A-C54C-A336-76939E8A09F2}"/>
              </a:ext>
            </a:extLst>
          </p:cNvPr>
          <p:cNvSpPr/>
          <p:nvPr/>
        </p:nvSpPr>
        <p:spPr>
          <a:xfrm>
            <a:off x="5539485" y="297738"/>
            <a:ext cx="3780340" cy="35166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5" name="図 54">
            <a:extLst>
              <a:ext uri="{FF2B5EF4-FFF2-40B4-BE49-F238E27FC236}">
                <a16:creationId xmlns:a16="http://schemas.microsoft.com/office/drawing/2014/main" id="{2B978BA1-18DF-5A45-89B7-21B4633BC0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8054" y="2963271"/>
            <a:ext cx="985620" cy="265715"/>
          </a:xfrm>
          <a:prstGeom prst="rect">
            <a:avLst/>
          </a:prstGeom>
        </p:spPr>
      </p:pic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E76113FA-C2AA-0A43-8619-17CE69CFC100}"/>
              </a:ext>
            </a:extLst>
          </p:cNvPr>
          <p:cNvSpPr txBox="1"/>
          <p:nvPr/>
        </p:nvSpPr>
        <p:spPr>
          <a:xfrm>
            <a:off x="5467347" y="325422"/>
            <a:ext cx="393000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00" b="1">
                <a:solidFill>
                  <a:schemeClr val="bg1"/>
                </a:solidFill>
              </a:rPr>
              <a:t>トレー上で金銭の受け渡しをしています</a:t>
            </a:r>
            <a:endParaRPr kumimoji="1" lang="ja-JP" altLang="en-US" sz="1500" b="1">
              <a:solidFill>
                <a:schemeClr val="bg1"/>
              </a:solidFill>
            </a:endParaRPr>
          </a:p>
        </p:txBody>
      </p: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15D1E3EA-E0D9-FE4E-940B-C888975004CF}"/>
              </a:ext>
            </a:extLst>
          </p:cNvPr>
          <p:cNvCxnSpPr>
            <a:cxnSpLocks/>
          </p:cNvCxnSpPr>
          <p:nvPr/>
        </p:nvCxnSpPr>
        <p:spPr>
          <a:xfrm>
            <a:off x="5890292" y="4881033"/>
            <a:ext cx="3094627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D9C309C3-E511-A04E-BB73-8531C323200E}"/>
              </a:ext>
            </a:extLst>
          </p:cNvPr>
          <p:cNvCxnSpPr>
            <a:cxnSpLocks/>
          </p:cNvCxnSpPr>
          <p:nvPr/>
        </p:nvCxnSpPr>
        <p:spPr>
          <a:xfrm>
            <a:off x="6203476" y="5290715"/>
            <a:ext cx="2323359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E2A8F1D4-F8FE-634C-BA29-9980558ADC39}"/>
              </a:ext>
            </a:extLst>
          </p:cNvPr>
          <p:cNvSpPr/>
          <p:nvPr/>
        </p:nvSpPr>
        <p:spPr>
          <a:xfrm>
            <a:off x="8017086" y="5799181"/>
            <a:ext cx="114596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>
                <a:solidFill>
                  <a:schemeClr val="tx1">
                    <a:lumMod val="85000"/>
                    <a:lumOff val="15000"/>
                  </a:schemeClr>
                </a:solidFill>
              </a:rPr>
              <a:t>スタッフ一同</a:t>
            </a:r>
            <a:endParaRPr lang="ja-JP" altLang="en-US" sz="1200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6BD37273-E472-8A4A-AD2B-65CC9B0D5971}"/>
              </a:ext>
            </a:extLst>
          </p:cNvPr>
          <p:cNvSpPr txBox="1"/>
          <p:nvPr/>
        </p:nvSpPr>
        <p:spPr>
          <a:xfrm>
            <a:off x="5591740" y="4146968"/>
            <a:ext cx="3662864" cy="1626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600" b="1">
                <a:solidFill>
                  <a:schemeClr val="tx1">
                    <a:lumMod val="85000"/>
                    <a:lumOff val="15000"/>
                  </a:schemeClr>
                </a:solidFill>
              </a:rPr>
              <a:t>新型コロナウイルス感染対策として、</a:t>
            </a:r>
            <a:endParaRPr kumimoji="1"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b="1">
                <a:solidFill>
                  <a:schemeClr val="accent2"/>
                </a:solidFill>
              </a:rPr>
              <a:t>トレー上での金銭の受け渡しを</a:t>
            </a:r>
            <a:endParaRPr lang="en-US" altLang="ja-JP" b="1" dirty="0">
              <a:solidFill>
                <a:schemeClr val="accent2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b="1">
                <a:solidFill>
                  <a:schemeClr val="accent2"/>
                </a:solidFill>
              </a:rPr>
              <a:t>させて頂いております。</a:t>
            </a:r>
          </a:p>
          <a:p>
            <a:pPr algn="ctr">
              <a:lnSpc>
                <a:spcPct val="150000"/>
              </a:lnSpc>
            </a:pPr>
            <a:r>
              <a:rPr lang="ja-JP" altLang="en-US" sz="1600" b="1">
                <a:solidFill>
                  <a:schemeClr val="tx1">
                    <a:lumMod val="85000"/>
                    <a:lumOff val="15000"/>
                  </a:schemeClr>
                </a:solidFill>
              </a:rPr>
              <a:t>ご理解とご協力をお願い致します。</a:t>
            </a:r>
            <a:endParaRPr kumimoji="1" lang="ja-JP" altLang="en-US" sz="1600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1" name="角丸四角形 60">
            <a:extLst>
              <a:ext uri="{FF2B5EF4-FFF2-40B4-BE49-F238E27FC236}">
                <a16:creationId xmlns:a16="http://schemas.microsoft.com/office/drawing/2014/main" id="{E2300B74-AF28-2B4B-9473-07E28E3CB84C}"/>
              </a:ext>
            </a:extLst>
          </p:cNvPr>
          <p:cNvSpPr/>
          <p:nvPr/>
        </p:nvSpPr>
        <p:spPr>
          <a:xfrm>
            <a:off x="5277689" y="3855916"/>
            <a:ext cx="4314859" cy="2357847"/>
          </a:xfrm>
          <a:prstGeom prst="roundRect">
            <a:avLst>
              <a:gd name="adj" fmla="val 6715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62" name="角丸四角形 61">
            <a:extLst>
              <a:ext uri="{FF2B5EF4-FFF2-40B4-BE49-F238E27FC236}">
                <a16:creationId xmlns:a16="http://schemas.microsoft.com/office/drawing/2014/main" id="{4743F0D1-05FD-3043-AA5C-3EBCD276AFFF}"/>
              </a:ext>
            </a:extLst>
          </p:cNvPr>
          <p:cNvSpPr/>
          <p:nvPr/>
        </p:nvSpPr>
        <p:spPr>
          <a:xfrm>
            <a:off x="5539485" y="3723844"/>
            <a:ext cx="3780340" cy="35166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3" name="図 62">
            <a:extLst>
              <a:ext uri="{FF2B5EF4-FFF2-40B4-BE49-F238E27FC236}">
                <a16:creationId xmlns:a16="http://schemas.microsoft.com/office/drawing/2014/main" id="{26A0C2F2-C1E4-4A46-9A1E-A05D96D4B9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8054" y="6389377"/>
            <a:ext cx="985620" cy="265715"/>
          </a:xfrm>
          <a:prstGeom prst="rect">
            <a:avLst/>
          </a:prstGeom>
        </p:spPr>
      </p:pic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70F8AB59-7958-0B4E-86D2-3372171D379B}"/>
              </a:ext>
            </a:extLst>
          </p:cNvPr>
          <p:cNvSpPr txBox="1"/>
          <p:nvPr/>
        </p:nvSpPr>
        <p:spPr>
          <a:xfrm>
            <a:off x="5467347" y="3751528"/>
            <a:ext cx="393000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00" b="1">
                <a:solidFill>
                  <a:schemeClr val="bg1"/>
                </a:solidFill>
              </a:rPr>
              <a:t>トレー上で金銭の受け渡しをしています</a:t>
            </a:r>
            <a:endParaRPr kumimoji="1" lang="ja-JP" altLang="en-US" sz="1500" b="1">
              <a:solidFill>
                <a:schemeClr val="bg1"/>
              </a:solidFill>
            </a:endParaRPr>
          </a:p>
        </p:txBody>
      </p: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B492251E-B1A9-2646-B515-73FC9F902E01}"/>
              </a:ext>
            </a:extLst>
          </p:cNvPr>
          <p:cNvCxnSpPr>
            <a:cxnSpLocks/>
          </p:cNvCxnSpPr>
          <p:nvPr/>
        </p:nvCxnSpPr>
        <p:spPr>
          <a:xfrm>
            <a:off x="852504" y="4881033"/>
            <a:ext cx="3094627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9331B1C5-63D0-EE43-936D-5AC9339CAECE}"/>
              </a:ext>
            </a:extLst>
          </p:cNvPr>
          <p:cNvCxnSpPr>
            <a:cxnSpLocks/>
          </p:cNvCxnSpPr>
          <p:nvPr/>
        </p:nvCxnSpPr>
        <p:spPr>
          <a:xfrm>
            <a:off x="1165688" y="5290715"/>
            <a:ext cx="2323359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7AECD67D-06F3-E64C-BE32-D8B1BFC376E3}"/>
              </a:ext>
            </a:extLst>
          </p:cNvPr>
          <p:cNvSpPr/>
          <p:nvPr/>
        </p:nvSpPr>
        <p:spPr>
          <a:xfrm>
            <a:off x="2979298" y="5799181"/>
            <a:ext cx="114596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>
                <a:solidFill>
                  <a:schemeClr val="tx1">
                    <a:lumMod val="85000"/>
                    <a:lumOff val="15000"/>
                  </a:schemeClr>
                </a:solidFill>
              </a:rPr>
              <a:t>スタッフ一同</a:t>
            </a:r>
            <a:endParaRPr lang="ja-JP" altLang="en-US" sz="1200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2D8F7187-CA13-2E44-AFA3-EF649EC5A243}"/>
              </a:ext>
            </a:extLst>
          </p:cNvPr>
          <p:cNvSpPr txBox="1"/>
          <p:nvPr/>
        </p:nvSpPr>
        <p:spPr>
          <a:xfrm>
            <a:off x="553952" y="4146968"/>
            <a:ext cx="3662864" cy="1626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600" b="1">
                <a:solidFill>
                  <a:schemeClr val="tx1">
                    <a:lumMod val="85000"/>
                    <a:lumOff val="15000"/>
                  </a:schemeClr>
                </a:solidFill>
              </a:rPr>
              <a:t>新型コロナウイルス感染対策として、</a:t>
            </a:r>
            <a:endParaRPr kumimoji="1"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b="1">
                <a:solidFill>
                  <a:schemeClr val="accent2"/>
                </a:solidFill>
              </a:rPr>
              <a:t>トレー上での金銭の受け渡しを</a:t>
            </a:r>
            <a:endParaRPr lang="en-US" altLang="ja-JP" b="1" dirty="0">
              <a:solidFill>
                <a:schemeClr val="accent2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b="1">
                <a:solidFill>
                  <a:schemeClr val="accent2"/>
                </a:solidFill>
              </a:rPr>
              <a:t>させて頂いております。</a:t>
            </a:r>
          </a:p>
          <a:p>
            <a:pPr algn="ctr">
              <a:lnSpc>
                <a:spcPct val="150000"/>
              </a:lnSpc>
            </a:pPr>
            <a:r>
              <a:rPr lang="ja-JP" altLang="en-US" sz="1600" b="1">
                <a:solidFill>
                  <a:schemeClr val="tx1">
                    <a:lumMod val="85000"/>
                    <a:lumOff val="15000"/>
                  </a:schemeClr>
                </a:solidFill>
              </a:rPr>
              <a:t>ご理解とご協力をお願い致します。</a:t>
            </a:r>
            <a:endParaRPr kumimoji="1" lang="ja-JP" altLang="en-US" sz="1600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9" name="角丸四角形 68">
            <a:extLst>
              <a:ext uri="{FF2B5EF4-FFF2-40B4-BE49-F238E27FC236}">
                <a16:creationId xmlns:a16="http://schemas.microsoft.com/office/drawing/2014/main" id="{0AB5780B-9E17-4141-809F-C4C1D7BAC72F}"/>
              </a:ext>
            </a:extLst>
          </p:cNvPr>
          <p:cNvSpPr/>
          <p:nvPr/>
        </p:nvSpPr>
        <p:spPr>
          <a:xfrm>
            <a:off x="239901" y="3855916"/>
            <a:ext cx="4314859" cy="2357847"/>
          </a:xfrm>
          <a:prstGeom prst="roundRect">
            <a:avLst>
              <a:gd name="adj" fmla="val 6715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70" name="角丸四角形 69">
            <a:extLst>
              <a:ext uri="{FF2B5EF4-FFF2-40B4-BE49-F238E27FC236}">
                <a16:creationId xmlns:a16="http://schemas.microsoft.com/office/drawing/2014/main" id="{E47253F2-0D28-7647-A68F-1D498B2EEF9E}"/>
              </a:ext>
            </a:extLst>
          </p:cNvPr>
          <p:cNvSpPr/>
          <p:nvPr/>
        </p:nvSpPr>
        <p:spPr>
          <a:xfrm>
            <a:off x="501697" y="3723844"/>
            <a:ext cx="3780340" cy="35166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1" name="図 70">
            <a:extLst>
              <a:ext uri="{FF2B5EF4-FFF2-40B4-BE49-F238E27FC236}">
                <a16:creationId xmlns:a16="http://schemas.microsoft.com/office/drawing/2014/main" id="{80307109-5952-034A-ADAD-60366CAAC7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0266" y="6389377"/>
            <a:ext cx="985620" cy="265715"/>
          </a:xfrm>
          <a:prstGeom prst="rect">
            <a:avLst/>
          </a:prstGeom>
        </p:spPr>
      </p:pic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19E2B403-FF21-C742-BBC7-07307ACC132F}"/>
              </a:ext>
            </a:extLst>
          </p:cNvPr>
          <p:cNvSpPr txBox="1"/>
          <p:nvPr/>
        </p:nvSpPr>
        <p:spPr>
          <a:xfrm>
            <a:off x="429559" y="3751528"/>
            <a:ext cx="393000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00" b="1">
                <a:solidFill>
                  <a:schemeClr val="bg1"/>
                </a:solidFill>
              </a:rPr>
              <a:t>トレー上で金銭の受け渡しをしています</a:t>
            </a:r>
            <a:endParaRPr kumimoji="1" lang="ja-JP" altLang="en-US" sz="15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429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419</TotalTime>
  <Words>141</Words>
  <Application>Microsoft Macintosh PowerPoint</Application>
  <PresentationFormat>A4 210 x 297 mm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まる 名古屋</dc:creator>
  <cp:lastModifiedBy>はま</cp:lastModifiedBy>
  <cp:revision>21</cp:revision>
  <cp:lastPrinted>2020-05-12T05:41:04Z</cp:lastPrinted>
  <dcterms:created xsi:type="dcterms:W3CDTF">2020-04-23T05:34:47Z</dcterms:created>
  <dcterms:modified xsi:type="dcterms:W3CDTF">2020-05-12T05:41:28Z</dcterms:modified>
</cp:coreProperties>
</file>