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 userDrawn="1">
          <p15:clr>
            <a:srgbClr val="A4A3A4"/>
          </p15:clr>
        </p15:guide>
        <p15:guide id="2" pos="3097" userDrawn="1">
          <p15:clr>
            <a:srgbClr val="A4A3A4"/>
          </p15:clr>
        </p15:guide>
        <p15:guide id="3" pos="466" userDrawn="1">
          <p15:clr>
            <a:srgbClr val="A4A3A4"/>
          </p15:clr>
        </p15:guide>
        <p15:guide id="4" pos="57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C000"/>
    <a:srgbClr val="FFF2CC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2"/>
    <p:restoredTop sz="94553"/>
  </p:normalViewPr>
  <p:slideViewPr>
    <p:cSldViewPr snapToGrid="0" snapToObjects="1" showGuides="1">
      <p:cViewPr>
        <p:scale>
          <a:sx n="142" d="100"/>
          <a:sy n="142" d="100"/>
        </p:scale>
        <p:origin x="1584" y="320"/>
      </p:cViewPr>
      <p:guideLst>
        <p:guide orient="horz" pos="2976"/>
        <p:guide pos="3097"/>
        <p:guide pos="466"/>
        <p:guide pos="57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D05D49-F235-364E-AA60-D8824B486697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6DF5A-F0D8-E046-958A-DDA4D8A39E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8881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76DF5A-F0D8-E046-958A-DDA4D8A39E9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58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2020/5/12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D0898E6-C9A1-734B-97B0-0AE2B9AED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3220" y="1143724"/>
            <a:ext cx="1992333" cy="2615740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D3B6A02-0AC3-9E4A-9E3E-E51975F4F239}"/>
              </a:ext>
            </a:extLst>
          </p:cNvPr>
          <p:cNvSpPr txBox="1"/>
          <p:nvPr/>
        </p:nvSpPr>
        <p:spPr>
          <a:xfrm>
            <a:off x="924399" y="1457291"/>
            <a:ext cx="6326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>
                <a:solidFill>
                  <a:schemeClr val="accent2"/>
                </a:solidFill>
              </a:rPr>
              <a:t>「うつされてたらどうしよう」</a:t>
            </a:r>
            <a:r>
              <a:rPr kumimoji="1" lang="ja-JP" altLang="en-US" sz="2000" b="1">
                <a:solidFill>
                  <a:schemeClr val="tx1">
                    <a:lumMod val="85000"/>
                    <a:lumOff val="15000"/>
                  </a:schemeClr>
                </a:solidFill>
              </a:rPr>
              <a:t>ではなく</a:t>
            </a:r>
            <a:r>
              <a:rPr kumimoji="1" lang="ja-JP" altLang="en-US" b="1">
                <a:solidFill>
                  <a:schemeClr val="tx1">
                    <a:lumMod val="85000"/>
                    <a:lumOff val="15000"/>
                  </a:schemeClr>
                </a:solidFill>
              </a:rPr>
              <a:t>、</a:t>
            </a:r>
            <a:endParaRPr kumimoji="1" lang="ja-JP" altLang="en-US" sz="20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9CA2378-346D-314E-956A-FAA21528FC40}"/>
              </a:ext>
            </a:extLst>
          </p:cNvPr>
          <p:cNvSpPr txBox="1"/>
          <p:nvPr/>
        </p:nvSpPr>
        <p:spPr>
          <a:xfrm>
            <a:off x="841377" y="2104573"/>
            <a:ext cx="63819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>
                <a:solidFill>
                  <a:schemeClr val="accent2"/>
                </a:solidFill>
              </a:rPr>
              <a:t>「誰かにうつして</a:t>
            </a:r>
            <a:endParaRPr kumimoji="1" lang="en-US" altLang="ja-JP" sz="4000" b="1" dirty="0">
              <a:solidFill>
                <a:schemeClr val="accent2"/>
              </a:solidFill>
            </a:endParaRPr>
          </a:p>
          <a:p>
            <a:r>
              <a:rPr lang="ja-JP" altLang="en-US" sz="4000" b="1">
                <a:solidFill>
                  <a:schemeClr val="accent2"/>
                </a:solidFill>
              </a:rPr>
              <a:t> しまったらどうしよう</a:t>
            </a:r>
            <a:r>
              <a:rPr kumimoji="1" lang="ja-JP" altLang="en-US" sz="4000" b="1">
                <a:solidFill>
                  <a:schemeClr val="accent2"/>
                </a:solidFill>
              </a:rPr>
              <a:t>」</a:t>
            </a:r>
            <a:r>
              <a:rPr kumimoji="1" lang="ja-JP" altLang="en-US" sz="2800" b="1">
                <a:solidFill>
                  <a:schemeClr val="tx1">
                    <a:lumMod val="85000"/>
                    <a:lumOff val="15000"/>
                  </a:schemeClr>
                </a:solidFill>
              </a:rPr>
              <a:t>へ</a:t>
            </a:r>
            <a:endParaRPr kumimoji="1" lang="ja-JP" altLang="en-US" sz="3600" b="1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739775" y="3528692"/>
            <a:ext cx="8426450" cy="2189474"/>
          </a:xfrm>
          <a:prstGeom prst="roundRect">
            <a:avLst>
              <a:gd name="adj" fmla="val 9223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70709CB-297B-A442-A2D5-38366B6BAE35}"/>
              </a:ext>
            </a:extLst>
          </p:cNvPr>
          <p:cNvSpPr txBox="1"/>
          <p:nvPr/>
        </p:nvSpPr>
        <p:spPr>
          <a:xfrm>
            <a:off x="915988" y="3719083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chemeClr val="accent2"/>
                </a:solidFill>
              </a:rPr>
              <a:t>一人ひとりの </a:t>
            </a:r>
            <a:r>
              <a:rPr kumimoji="1" lang="ja-JP" altLang="en-US" sz="2800" b="1">
                <a:solidFill>
                  <a:schemeClr val="accent2"/>
                </a:solidFill>
              </a:rPr>
              <a:t>“思いやりの心”</a:t>
            </a:r>
            <a:r>
              <a:rPr kumimoji="1" lang="ja-JP" altLang="en-US" sz="2000" b="1">
                <a:solidFill>
                  <a:schemeClr val="accent2"/>
                </a:solidFill>
              </a:rPr>
              <a:t>で </a:t>
            </a:r>
            <a:r>
              <a:rPr kumimoji="1" lang="ja-JP" altLang="en-US" sz="2800" b="1">
                <a:solidFill>
                  <a:schemeClr val="accent2"/>
                </a:solidFill>
              </a:rPr>
              <a:t>救える命があります</a:t>
            </a:r>
            <a:endParaRPr kumimoji="1" lang="ja-JP" altLang="en-US" sz="2400" b="1">
              <a:solidFill>
                <a:schemeClr val="accent2"/>
              </a:solidFill>
            </a:endParaRPr>
          </a:p>
        </p:txBody>
      </p:sp>
      <p:sp>
        <p:nvSpPr>
          <p:cNvPr id="24" name="円/楕円 23">
            <a:extLst>
              <a:ext uri="{FF2B5EF4-FFF2-40B4-BE49-F238E27FC236}">
                <a16:creationId xmlns:a16="http://schemas.microsoft.com/office/drawing/2014/main" id="{19004867-0226-2D4F-B90C-AFC60581DBED}"/>
              </a:ext>
            </a:extLst>
          </p:cNvPr>
          <p:cNvSpPr/>
          <p:nvPr/>
        </p:nvSpPr>
        <p:spPr>
          <a:xfrm>
            <a:off x="5047792" y="4355313"/>
            <a:ext cx="1196281" cy="119628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611137B-47E7-D947-8432-E63B3A69CDFF}"/>
              </a:ext>
            </a:extLst>
          </p:cNvPr>
          <p:cNvSpPr/>
          <p:nvPr/>
        </p:nvSpPr>
        <p:spPr>
          <a:xfrm>
            <a:off x="1235776" y="4360244"/>
            <a:ext cx="1191350" cy="11913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751702" y="440350"/>
            <a:ext cx="8402595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1670888" y="554949"/>
            <a:ext cx="72348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000" b="1">
                <a:solidFill>
                  <a:schemeClr val="bg1"/>
                </a:solidFill>
              </a:rPr>
              <a:t>新型コロナウイルスを終息させるために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90DA410-1103-E740-A81F-540508F7B277}"/>
              </a:ext>
            </a:extLst>
          </p:cNvPr>
          <p:cNvGrpSpPr/>
          <p:nvPr/>
        </p:nvGrpSpPr>
        <p:grpSpPr>
          <a:xfrm>
            <a:off x="1233544" y="547572"/>
            <a:ext cx="513194" cy="553998"/>
            <a:chOff x="1342034" y="589136"/>
            <a:chExt cx="513194" cy="553998"/>
          </a:xfrm>
        </p:grpSpPr>
        <p:sp>
          <p:nvSpPr>
            <p:cNvPr id="12" name="三角形 11">
              <a:extLst>
                <a:ext uri="{FF2B5EF4-FFF2-40B4-BE49-F238E27FC236}">
                  <a16:creationId xmlns:a16="http://schemas.microsoft.com/office/drawing/2014/main" id="{A9EBBE1E-E337-F342-989B-1B7F20E61291}"/>
                </a:ext>
              </a:extLst>
            </p:cNvPr>
            <p:cNvSpPr/>
            <p:nvPr/>
          </p:nvSpPr>
          <p:spPr>
            <a:xfrm>
              <a:off x="1408952" y="665018"/>
              <a:ext cx="385708" cy="332507"/>
            </a:xfrm>
            <a:prstGeom prst="triangle">
              <a:avLst/>
            </a:prstGeom>
            <a:solidFill>
              <a:schemeClr val="bg1"/>
            </a:solidFill>
            <a:ln w="98425" cap="rnd">
              <a:solidFill>
                <a:schemeClr val="bg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8EC529D-0D27-C24A-AC7E-9091CCE9258C}"/>
                </a:ext>
              </a:extLst>
            </p:cNvPr>
            <p:cNvSpPr txBox="1"/>
            <p:nvPr/>
          </p:nvSpPr>
          <p:spPr>
            <a:xfrm>
              <a:off x="1342034" y="589136"/>
              <a:ext cx="51319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3000" b="1" dirty="0">
                  <a:solidFill>
                    <a:schemeClr val="accent2"/>
                  </a:solidFill>
                </a:rPr>
                <a:t>!</a:t>
              </a:r>
            </a:p>
          </p:txBody>
        </p:sp>
      </p:grp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36FB31F8-7D86-7C49-9439-7BFA42A4995D}"/>
              </a:ext>
            </a:extLst>
          </p:cNvPr>
          <p:cNvCxnSpPr/>
          <p:nvPr/>
        </p:nvCxnSpPr>
        <p:spPr>
          <a:xfrm>
            <a:off x="2890156" y="5246758"/>
            <a:ext cx="1445079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3EC527F7-639C-9F4D-809A-7A7571B151A5}"/>
              </a:ext>
            </a:extLst>
          </p:cNvPr>
          <p:cNvCxnSpPr>
            <a:cxnSpLocks/>
          </p:cNvCxnSpPr>
          <p:nvPr/>
        </p:nvCxnSpPr>
        <p:spPr>
          <a:xfrm>
            <a:off x="7091546" y="5232903"/>
            <a:ext cx="1273630" cy="0"/>
          </a:xfrm>
          <a:prstGeom prst="line">
            <a:avLst/>
          </a:prstGeom>
          <a:ln w="762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21B8B0B-7EDF-5546-A094-A3BCD1529EC0}"/>
              </a:ext>
            </a:extLst>
          </p:cNvPr>
          <p:cNvSpPr txBox="1"/>
          <p:nvPr/>
        </p:nvSpPr>
        <p:spPr>
          <a:xfrm>
            <a:off x="6160818" y="4622222"/>
            <a:ext cx="2579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chemeClr val="accent2"/>
                </a:solidFill>
              </a:rPr>
              <a:t>クリニックへ行く</a:t>
            </a:r>
            <a:endParaRPr kumimoji="1" lang="en-US" altLang="ja-JP" sz="2000" b="1" dirty="0">
              <a:solidFill>
                <a:schemeClr val="accent2"/>
              </a:solidFill>
            </a:endParaRPr>
          </a:p>
          <a:p>
            <a:pPr algn="ctr"/>
            <a:r>
              <a:rPr kumimoji="1" lang="ja-JP" altLang="en-US" sz="2000" b="1">
                <a:solidFill>
                  <a:schemeClr val="accent2"/>
                </a:solidFill>
              </a:rPr>
              <a:t>前に事前に電話</a:t>
            </a:r>
            <a:endParaRPr kumimoji="1" lang="en-US" altLang="ja-JP" sz="2000" b="1" dirty="0">
              <a:solidFill>
                <a:schemeClr val="accent2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B49B335-8AEF-114D-B28D-A3C0FF5EF0BC}"/>
              </a:ext>
            </a:extLst>
          </p:cNvPr>
          <p:cNvSpPr txBox="1"/>
          <p:nvPr/>
        </p:nvSpPr>
        <p:spPr>
          <a:xfrm>
            <a:off x="2297915" y="4636077"/>
            <a:ext cx="2579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>
                <a:solidFill>
                  <a:schemeClr val="accent2"/>
                </a:solidFill>
              </a:rPr>
              <a:t>症状が軽いなら</a:t>
            </a:r>
            <a:endParaRPr kumimoji="1" lang="en-US" altLang="ja-JP" sz="2000" b="1" dirty="0">
              <a:solidFill>
                <a:schemeClr val="accent2"/>
              </a:solidFill>
            </a:endParaRPr>
          </a:p>
          <a:p>
            <a:pPr algn="ctr"/>
            <a:r>
              <a:rPr lang="ja-JP" altLang="en-US" sz="2000" b="1">
                <a:solidFill>
                  <a:schemeClr val="accent2"/>
                </a:solidFill>
              </a:rPr>
              <a:t>自宅で休養</a:t>
            </a:r>
            <a:endParaRPr kumimoji="1" lang="ja-JP" altLang="en-US" sz="2000" b="1">
              <a:solidFill>
                <a:schemeClr val="accent2"/>
              </a:solidFill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102E3605-7399-814E-B925-51C36FEAACD7}"/>
              </a:ext>
            </a:extLst>
          </p:cNvPr>
          <p:cNvSpPr txBox="1"/>
          <p:nvPr/>
        </p:nvSpPr>
        <p:spPr>
          <a:xfrm>
            <a:off x="4087729" y="6034413"/>
            <a:ext cx="2604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>
                <a:solidFill>
                  <a:schemeClr val="accent2"/>
                </a:solidFill>
              </a:rPr>
              <a:t>（受付時間：</a:t>
            </a:r>
            <a:r>
              <a:rPr lang="en-US" altLang="ja-JP" sz="1600" b="1" dirty="0">
                <a:solidFill>
                  <a:schemeClr val="accent2"/>
                </a:solidFill>
              </a:rPr>
              <a:t>0:00〜0:00</a:t>
            </a:r>
            <a:r>
              <a:rPr kumimoji="1" lang="ja-JP" altLang="en-US" sz="1600" b="1">
                <a:solidFill>
                  <a:schemeClr val="accent2"/>
                </a:solidFill>
              </a:rPr>
              <a:t>）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F3A4351-08B7-DD4E-A9DD-114B7A7E3FE3}"/>
              </a:ext>
            </a:extLst>
          </p:cNvPr>
          <p:cNvSpPr txBox="1"/>
          <p:nvPr/>
        </p:nvSpPr>
        <p:spPr>
          <a:xfrm>
            <a:off x="739775" y="5872982"/>
            <a:ext cx="3744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chemeClr val="accent2"/>
                </a:solidFill>
              </a:rPr>
              <a:t>TEL: 0000-000-0000</a:t>
            </a:r>
            <a:endParaRPr kumimoji="1" lang="ja-JP" altLang="en-US" sz="3200" b="1">
              <a:solidFill>
                <a:schemeClr val="accent2"/>
              </a:solidFill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36417" y="5896625"/>
            <a:ext cx="1980571" cy="533947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DE818937-0159-C54F-85E6-75BFA2AB3A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9967432" flipH="1">
            <a:off x="5266416" y="4681257"/>
            <a:ext cx="493718" cy="804241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9A96CD1F-2FE4-1944-9C4D-89C5865670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23261" y="4520376"/>
            <a:ext cx="823587" cy="823587"/>
          </a:xfrm>
          <a:prstGeom prst="rect">
            <a:avLst/>
          </a:prstGeom>
        </p:spPr>
      </p:pic>
      <p:sp>
        <p:nvSpPr>
          <p:cNvPr id="22" name="円/楕円 21">
            <a:extLst>
              <a:ext uri="{FF2B5EF4-FFF2-40B4-BE49-F238E27FC236}">
                <a16:creationId xmlns:a16="http://schemas.microsoft.com/office/drawing/2014/main" id="{FCF5C43F-3F78-174F-99D4-D2CD5D05FFD7}"/>
              </a:ext>
            </a:extLst>
          </p:cNvPr>
          <p:cNvSpPr/>
          <p:nvPr/>
        </p:nvSpPr>
        <p:spPr>
          <a:xfrm>
            <a:off x="5598255" y="4573474"/>
            <a:ext cx="507621" cy="476829"/>
          </a:xfrm>
          <a:prstGeom prst="ellipse">
            <a:avLst/>
          </a:prstGeom>
          <a:solidFill>
            <a:srgbClr val="FD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三角形 26">
            <a:extLst>
              <a:ext uri="{FF2B5EF4-FFF2-40B4-BE49-F238E27FC236}">
                <a16:creationId xmlns:a16="http://schemas.microsoft.com/office/drawing/2014/main" id="{7BB53E5A-AB00-694D-A1FB-E1CC00C12870}"/>
              </a:ext>
            </a:extLst>
          </p:cNvPr>
          <p:cNvSpPr/>
          <p:nvPr/>
        </p:nvSpPr>
        <p:spPr>
          <a:xfrm rot="13861210">
            <a:off x="5575205" y="4907992"/>
            <a:ext cx="172251" cy="140277"/>
          </a:xfrm>
          <a:prstGeom prst="triangle">
            <a:avLst>
              <a:gd name="adj" fmla="val 43060"/>
            </a:avLst>
          </a:prstGeom>
          <a:solidFill>
            <a:srgbClr val="FD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8EC23D8E-2DEB-5C4A-B8AA-00D3A4877C3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17886" y="4662321"/>
            <a:ext cx="268361" cy="31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66</Words>
  <Application>Microsoft Macintosh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はま</cp:lastModifiedBy>
  <cp:revision>6</cp:revision>
  <dcterms:created xsi:type="dcterms:W3CDTF">2020-04-23T05:34:47Z</dcterms:created>
  <dcterms:modified xsi:type="dcterms:W3CDTF">2020-05-12T06:50:14Z</dcterms:modified>
</cp:coreProperties>
</file>