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5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693" userDrawn="1">
          <p15:clr>
            <a:srgbClr val="A4A3A4"/>
          </p15:clr>
        </p15:guide>
        <p15:guide id="4" pos="5501" userDrawn="1">
          <p15:clr>
            <a:srgbClr val="A4A3A4"/>
          </p15:clr>
        </p15:guide>
        <p15:guide id="5" orient="horz" pos="4088" userDrawn="1">
          <p15:clr>
            <a:srgbClr val="A4A3A4"/>
          </p15:clr>
        </p15:guide>
        <p15:guide id="6" orient="horz" pos="20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1565B1"/>
    <a:srgbClr val="26A1E9"/>
    <a:srgbClr val="D9302C"/>
    <a:srgbClr val="EB6FA5"/>
    <a:srgbClr val="146A34"/>
    <a:srgbClr val="229944"/>
    <a:srgbClr val="ED7D31"/>
    <a:srgbClr val="F9B62B"/>
    <a:srgbClr val="FD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3137"/>
  </p:normalViewPr>
  <p:slideViewPr>
    <p:cSldViewPr snapToGrid="0" snapToObjects="1" showGuides="1">
      <p:cViewPr>
        <p:scale>
          <a:sx n="135" d="100"/>
          <a:sy n="135" d="100"/>
        </p:scale>
        <p:origin x="3360" y="408"/>
      </p:cViewPr>
      <p:guideLst>
        <p:guide orient="horz" pos="3045"/>
        <p:guide pos="3097"/>
        <p:guide pos="693"/>
        <p:guide pos="5501"/>
        <p:guide orient="horz" pos="4088"/>
        <p:guide orient="horz" pos="20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B27ACE2-6EC2-3E42-8FE0-8E0818F047A7}"/>
              </a:ext>
            </a:extLst>
          </p:cNvPr>
          <p:cNvCxnSpPr>
            <a:cxnSpLocks/>
          </p:cNvCxnSpPr>
          <p:nvPr/>
        </p:nvCxnSpPr>
        <p:spPr>
          <a:xfrm>
            <a:off x="3914829" y="1780952"/>
            <a:ext cx="4776281" cy="0"/>
          </a:xfrm>
          <a:prstGeom prst="line">
            <a:avLst/>
          </a:prstGeom>
          <a:ln w="63500">
            <a:solidFill>
              <a:srgbClr val="FD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2053459" y="477421"/>
            <a:ext cx="5724273" cy="681509"/>
          </a:xfrm>
          <a:prstGeom prst="roundRect">
            <a:avLst>
              <a:gd name="adj" fmla="val 50000"/>
            </a:avLst>
          </a:prstGeom>
          <a:solidFill>
            <a:srgbClr val="ED7D3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E96385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2421261" y="577602"/>
            <a:ext cx="4990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spc="-150">
                <a:solidFill>
                  <a:schemeClr val="bg1"/>
                </a:solidFill>
              </a:rPr>
              <a:t>夏期休診日のお知らせ</a:t>
            </a:r>
            <a:endParaRPr kumimoji="1" lang="ja-JP" altLang="en-US" sz="3200" b="1" spc="-150">
              <a:solidFill>
                <a:schemeClr val="bg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5043C3F-0DB8-CB4F-8D22-70F273E808BE}"/>
              </a:ext>
            </a:extLst>
          </p:cNvPr>
          <p:cNvSpPr txBox="1"/>
          <p:nvPr/>
        </p:nvSpPr>
        <p:spPr>
          <a:xfrm>
            <a:off x="969835" y="1425252"/>
            <a:ext cx="8066601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診療日は下記の通りです。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17</a:t>
            </a:r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日（月）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から通常通り、診療いたします。</a:t>
            </a:r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D34AC51D-23DC-054A-9A40-81BE50EF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477769"/>
              </p:ext>
            </p:extLst>
          </p:nvPr>
        </p:nvGraphicFramePr>
        <p:xfrm>
          <a:off x="1113206" y="2069877"/>
          <a:ext cx="763428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612">
                  <a:extLst>
                    <a:ext uri="{9D8B030D-6E8A-4147-A177-3AD203B41FA5}">
                      <a16:colId xmlns:a16="http://schemas.microsoft.com/office/drawing/2014/main" val="2144597833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4179569513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661015674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236150109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23068966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3945334401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1419861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月</a:t>
                      </a:r>
                      <a:endParaRPr kumimoji="1" lang="ja-JP" altLang="en-US" dirty="0"/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火</a:t>
                      </a:r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水</a:t>
                      </a:r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木</a:t>
                      </a:r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金</a:t>
                      </a:r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土</a:t>
                      </a:r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日</a:t>
                      </a:r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725127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3AD10DB-0AAE-F647-B96C-C87CC186C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824682"/>
              </p:ext>
            </p:extLst>
          </p:nvPr>
        </p:nvGraphicFramePr>
        <p:xfrm>
          <a:off x="1106092" y="2493984"/>
          <a:ext cx="7634290" cy="152364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3677">
                  <a:extLst>
                    <a:ext uri="{9D8B030D-6E8A-4147-A177-3AD203B41FA5}">
                      <a16:colId xmlns:a16="http://schemas.microsoft.com/office/drawing/2014/main" val="2470870722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431566680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78285063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951244925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4072197661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229453944"/>
                    </a:ext>
                  </a:extLst>
                </a:gridCol>
                <a:gridCol w="1072228">
                  <a:extLst>
                    <a:ext uri="{9D8B030D-6E8A-4147-A177-3AD203B41FA5}">
                      <a16:colId xmlns:a16="http://schemas.microsoft.com/office/drawing/2014/main" val="3934660053"/>
                    </a:ext>
                  </a:extLst>
                </a:gridCol>
              </a:tblGrid>
              <a:tr h="5253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8/9</a:t>
                      </a:r>
                      <a:endParaRPr kumimoji="1" lang="ja-JP" altLang="en-US" sz="2400" dirty="0"/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10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11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12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13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14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15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22127"/>
                  </a:ext>
                </a:extLst>
              </a:tr>
              <a:tr h="998248"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ja-JP" altLang="en-US" sz="150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64928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C92BDF61-D584-044C-81DD-83BF13A13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09878"/>
              </p:ext>
            </p:extLst>
          </p:nvPr>
        </p:nvGraphicFramePr>
        <p:xfrm>
          <a:off x="1113201" y="4120564"/>
          <a:ext cx="7619640" cy="15148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6215">
                  <a:extLst>
                    <a:ext uri="{9D8B030D-6E8A-4147-A177-3AD203B41FA5}">
                      <a16:colId xmlns:a16="http://schemas.microsoft.com/office/drawing/2014/main" val="2470870722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2431566680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78285063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2951244925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4072197661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2229453944"/>
                    </a:ext>
                  </a:extLst>
                </a:gridCol>
                <a:gridCol w="1102350">
                  <a:extLst>
                    <a:ext uri="{9D8B030D-6E8A-4147-A177-3AD203B41FA5}">
                      <a16:colId xmlns:a16="http://schemas.microsoft.com/office/drawing/2014/main" val="3934660053"/>
                    </a:ext>
                  </a:extLst>
                </a:gridCol>
              </a:tblGrid>
              <a:tr h="5049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16</a:t>
                      </a:r>
                      <a:endParaRPr kumimoji="1" lang="ja-JP" altLang="en-US" sz="2400" dirty="0"/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17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18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19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21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22</a:t>
                      </a:r>
                      <a:endParaRPr kumimoji="1" lang="ja-JP" altLang="en-US" sz="24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22127"/>
                  </a:ext>
                </a:extLst>
              </a:tr>
              <a:tr h="1009900"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64928"/>
                  </a:ext>
                </a:extLst>
              </a:tr>
            </a:tbl>
          </a:graphicData>
        </a:graphic>
      </p:graphicFrame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39F6D2CD-EA4C-814B-9D84-4BB6D2CEFA7D}"/>
              </a:ext>
            </a:extLst>
          </p:cNvPr>
          <p:cNvGrpSpPr/>
          <p:nvPr/>
        </p:nvGrpSpPr>
        <p:grpSpPr>
          <a:xfrm>
            <a:off x="11950693" y="5041654"/>
            <a:ext cx="800219" cy="653305"/>
            <a:chOff x="1771497" y="6155026"/>
            <a:chExt cx="800219" cy="653305"/>
          </a:xfrm>
        </p:grpSpPr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96E29F86-0A0F-8942-B47A-441215E643A8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D7D31"/>
                  </a:solidFill>
                </a:rPr>
                <a:t>※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  <p:sp>
          <p:nvSpPr>
            <p:cNvPr id="99" name="星 5 98">
              <a:extLst>
                <a:ext uri="{FF2B5EF4-FFF2-40B4-BE49-F238E27FC236}">
                  <a16:creationId xmlns:a16="http://schemas.microsoft.com/office/drawing/2014/main" id="{73C3CA10-5687-E94C-AEE1-8237DBC378BC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ED7D3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E784F5D8-BA97-5F47-BE80-AB6EF01B8371}"/>
              </a:ext>
            </a:extLst>
          </p:cNvPr>
          <p:cNvGrpSpPr/>
          <p:nvPr/>
        </p:nvGrpSpPr>
        <p:grpSpPr>
          <a:xfrm>
            <a:off x="11037618" y="5053376"/>
            <a:ext cx="878767" cy="611675"/>
            <a:chOff x="1523627" y="219889"/>
            <a:chExt cx="878767" cy="611675"/>
          </a:xfrm>
        </p:grpSpPr>
        <p:sp>
          <p:nvSpPr>
            <p:cNvPr id="101" name="三角形 100">
              <a:extLst>
                <a:ext uri="{FF2B5EF4-FFF2-40B4-BE49-F238E27FC236}">
                  <a16:creationId xmlns:a16="http://schemas.microsoft.com/office/drawing/2014/main" id="{F305E43A-3D65-D645-B414-C282790D4B5D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F9B62B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39B78A5E-387D-234E-BC4A-30062D0D32AA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F9B62B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F9B62B"/>
                  </a:solidFill>
                </a:rPr>
                <a:t>※1</a:t>
              </a:r>
              <a:endParaRPr lang="ja-JP" altLang="en-US" sz="1200">
                <a:solidFill>
                  <a:srgbClr val="F9B62B"/>
                </a:solidFill>
              </a:endParaRPr>
            </a:p>
          </p:txBody>
        </p:sp>
      </p:grp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82933EB1-B579-CE4E-8CEE-745D322C5A32}"/>
              </a:ext>
            </a:extLst>
          </p:cNvPr>
          <p:cNvGrpSpPr/>
          <p:nvPr/>
        </p:nvGrpSpPr>
        <p:grpSpPr>
          <a:xfrm>
            <a:off x="12848061" y="5074698"/>
            <a:ext cx="646331" cy="622609"/>
            <a:chOff x="367619" y="208955"/>
            <a:chExt cx="646331" cy="622609"/>
          </a:xfrm>
        </p:grpSpPr>
        <p:grpSp>
          <p:nvGrpSpPr>
            <p:cNvPr id="149" name="グループ化 148">
              <a:extLst>
                <a:ext uri="{FF2B5EF4-FFF2-40B4-BE49-F238E27FC236}">
                  <a16:creationId xmlns:a16="http://schemas.microsoft.com/office/drawing/2014/main" id="{CDA79FFE-360D-5241-8D17-C78C300F59EE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51" name="直線コネクタ 150">
                <a:extLst>
                  <a:ext uri="{FF2B5EF4-FFF2-40B4-BE49-F238E27FC236}">
                    <a16:creationId xmlns:a16="http://schemas.microsoft.com/office/drawing/2014/main" id="{91736DFA-32E6-934C-9268-5C86EC6A815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>
                <a:extLst>
                  <a:ext uri="{FF2B5EF4-FFF2-40B4-BE49-F238E27FC236}">
                    <a16:creationId xmlns:a16="http://schemas.microsoft.com/office/drawing/2014/main" id="{522D237E-B382-F64A-A5BE-7A06900B4E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正方形/長方形 149">
              <a:extLst>
                <a:ext uri="{FF2B5EF4-FFF2-40B4-BE49-F238E27FC236}">
                  <a16:creationId xmlns:a16="http://schemas.microsoft.com/office/drawing/2014/main" id="{29BF93B4-1FCE-FC43-8E90-D94366F4C2B5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8D3205D2-A1A0-0A40-A87D-0764525B12E3}"/>
              </a:ext>
            </a:extLst>
          </p:cNvPr>
          <p:cNvGrpSpPr/>
          <p:nvPr/>
        </p:nvGrpSpPr>
        <p:grpSpPr>
          <a:xfrm>
            <a:off x="10336628" y="5033548"/>
            <a:ext cx="646331" cy="630229"/>
            <a:chOff x="999985" y="201335"/>
            <a:chExt cx="646331" cy="630229"/>
          </a:xfrm>
        </p:grpSpPr>
        <p:sp>
          <p:nvSpPr>
            <p:cNvPr id="154" name="円/楕円 153">
              <a:extLst>
                <a:ext uri="{FF2B5EF4-FFF2-40B4-BE49-F238E27FC236}">
                  <a16:creationId xmlns:a16="http://schemas.microsoft.com/office/drawing/2014/main" id="{DA6005B9-093E-F94E-A5D1-D8CC535B9FB1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F9B6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>
              <a:extLst>
                <a:ext uri="{FF2B5EF4-FFF2-40B4-BE49-F238E27FC236}">
                  <a16:creationId xmlns:a16="http://schemas.microsoft.com/office/drawing/2014/main" id="{4E97E0EF-7DF8-824B-A6FB-D67E3D0AD504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F9B62B"/>
                  </a:solidFill>
                </a:rPr>
                <a:t>診療日</a:t>
              </a:r>
              <a:endParaRPr lang="ja-JP" altLang="en-US" sz="1200">
                <a:solidFill>
                  <a:srgbClr val="F9B62B"/>
                </a:solidFill>
              </a:endParaRPr>
            </a:p>
          </p:txBody>
        </p:sp>
      </p:grp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47FB40B9-8258-C944-BF17-34A863390739}"/>
              </a:ext>
            </a:extLst>
          </p:cNvPr>
          <p:cNvGrpSpPr/>
          <p:nvPr/>
        </p:nvGrpSpPr>
        <p:grpSpPr>
          <a:xfrm>
            <a:off x="11950693" y="3988678"/>
            <a:ext cx="800219" cy="653305"/>
            <a:chOff x="1771497" y="6155026"/>
            <a:chExt cx="800219" cy="653305"/>
          </a:xfrm>
        </p:grpSpPr>
        <p:sp>
          <p:nvSpPr>
            <p:cNvPr id="158" name="正方形/長方形 157">
              <a:extLst>
                <a:ext uri="{FF2B5EF4-FFF2-40B4-BE49-F238E27FC236}">
                  <a16:creationId xmlns:a16="http://schemas.microsoft.com/office/drawing/2014/main" id="{C21A864C-A7C4-374B-8019-8D7D024C262B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146A34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146A34"/>
                  </a:solidFill>
                </a:rPr>
                <a:t>※</a:t>
              </a:r>
              <a:endParaRPr lang="ja-JP" altLang="en-US" sz="1200">
                <a:solidFill>
                  <a:srgbClr val="146A34"/>
                </a:solidFill>
              </a:endParaRPr>
            </a:p>
          </p:txBody>
        </p:sp>
        <p:sp>
          <p:nvSpPr>
            <p:cNvPr id="159" name="星 5 158">
              <a:extLst>
                <a:ext uri="{FF2B5EF4-FFF2-40B4-BE49-F238E27FC236}">
                  <a16:creationId xmlns:a16="http://schemas.microsoft.com/office/drawing/2014/main" id="{FE9F5146-49EC-F740-B242-3CBC729D78C1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146A34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F0287E69-D936-264F-BD13-03FDCCB63A23}"/>
              </a:ext>
            </a:extLst>
          </p:cNvPr>
          <p:cNvGrpSpPr/>
          <p:nvPr/>
        </p:nvGrpSpPr>
        <p:grpSpPr>
          <a:xfrm>
            <a:off x="11037618" y="4000400"/>
            <a:ext cx="878767" cy="611675"/>
            <a:chOff x="1523627" y="219889"/>
            <a:chExt cx="878767" cy="611675"/>
          </a:xfrm>
        </p:grpSpPr>
        <p:sp>
          <p:nvSpPr>
            <p:cNvPr id="161" name="三角形 160">
              <a:extLst>
                <a:ext uri="{FF2B5EF4-FFF2-40B4-BE49-F238E27FC236}">
                  <a16:creationId xmlns:a16="http://schemas.microsoft.com/office/drawing/2014/main" id="{877481B1-D49E-4F47-8C84-9165FD816A28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229944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62" name="正方形/長方形 161">
              <a:extLst>
                <a:ext uri="{FF2B5EF4-FFF2-40B4-BE49-F238E27FC236}">
                  <a16:creationId xmlns:a16="http://schemas.microsoft.com/office/drawing/2014/main" id="{E1B89227-550B-744B-B56D-F3C77AB0001E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29944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229944"/>
                  </a:solidFill>
                </a:rPr>
                <a:t>※1</a:t>
              </a:r>
              <a:endParaRPr lang="ja-JP" altLang="en-US" sz="1200">
                <a:solidFill>
                  <a:srgbClr val="229944"/>
                </a:solidFill>
              </a:endParaRPr>
            </a:p>
          </p:txBody>
        </p:sp>
      </p:grpSp>
      <p:grpSp>
        <p:nvGrpSpPr>
          <p:cNvPr id="163" name="グループ化 162">
            <a:extLst>
              <a:ext uri="{FF2B5EF4-FFF2-40B4-BE49-F238E27FC236}">
                <a16:creationId xmlns:a16="http://schemas.microsoft.com/office/drawing/2014/main" id="{55D1AD39-8C56-A14D-A867-A7EEDD9A8579}"/>
              </a:ext>
            </a:extLst>
          </p:cNvPr>
          <p:cNvGrpSpPr/>
          <p:nvPr/>
        </p:nvGrpSpPr>
        <p:grpSpPr>
          <a:xfrm>
            <a:off x="12848061" y="4021722"/>
            <a:ext cx="646331" cy="622609"/>
            <a:chOff x="367619" y="208955"/>
            <a:chExt cx="646331" cy="622609"/>
          </a:xfrm>
        </p:grpSpPr>
        <p:grpSp>
          <p:nvGrpSpPr>
            <p:cNvPr id="164" name="グループ化 163">
              <a:extLst>
                <a:ext uri="{FF2B5EF4-FFF2-40B4-BE49-F238E27FC236}">
                  <a16:creationId xmlns:a16="http://schemas.microsoft.com/office/drawing/2014/main" id="{56522E06-B991-9D4D-9492-CE2FDBAE5C78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66" name="直線コネクタ 165">
                <a:extLst>
                  <a:ext uri="{FF2B5EF4-FFF2-40B4-BE49-F238E27FC236}">
                    <a16:creationId xmlns:a16="http://schemas.microsoft.com/office/drawing/2014/main" id="{BC6E41A5-B026-8345-9B45-ADD020B7D4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コネクタ 166">
                <a:extLst>
                  <a:ext uri="{FF2B5EF4-FFF2-40B4-BE49-F238E27FC236}">
                    <a16:creationId xmlns:a16="http://schemas.microsoft.com/office/drawing/2014/main" id="{E72981D4-D6C4-F64F-9A5B-BFE93FE52DD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5" name="正方形/長方形 164">
              <a:extLst>
                <a:ext uri="{FF2B5EF4-FFF2-40B4-BE49-F238E27FC236}">
                  <a16:creationId xmlns:a16="http://schemas.microsoft.com/office/drawing/2014/main" id="{33F8562F-3CF8-D041-BA8E-12830B7E13AA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B8F3A2A4-FF0E-8C44-A9B4-8D01C1982BED}"/>
              </a:ext>
            </a:extLst>
          </p:cNvPr>
          <p:cNvGrpSpPr/>
          <p:nvPr/>
        </p:nvGrpSpPr>
        <p:grpSpPr>
          <a:xfrm>
            <a:off x="10336628" y="3980572"/>
            <a:ext cx="646331" cy="630229"/>
            <a:chOff x="999985" y="201335"/>
            <a:chExt cx="646331" cy="630229"/>
          </a:xfrm>
        </p:grpSpPr>
        <p:sp>
          <p:nvSpPr>
            <p:cNvPr id="169" name="円/楕円 168">
              <a:extLst>
                <a:ext uri="{FF2B5EF4-FFF2-40B4-BE49-F238E27FC236}">
                  <a16:creationId xmlns:a16="http://schemas.microsoft.com/office/drawing/2014/main" id="{0806D042-3C6C-4345-B533-357131D01B3C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2299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>
              <a:extLst>
                <a:ext uri="{FF2B5EF4-FFF2-40B4-BE49-F238E27FC236}">
                  <a16:creationId xmlns:a16="http://schemas.microsoft.com/office/drawing/2014/main" id="{6DAACE92-280C-3B4D-9413-FC38A57F9F10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29944"/>
                  </a:solidFill>
                </a:rPr>
                <a:t>診療日</a:t>
              </a:r>
              <a:endParaRPr lang="ja-JP" altLang="en-US" sz="1200">
                <a:solidFill>
                  <a:srgbClr val="229944"/>
                </a:solidFill>
              </a:endParaRPr>
            </a:p>
          </p:txBody>
        </p:sp>
      </p:grp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DB68B8B0-07F9-634D-9389-385AC32095BE}"/>
              </a:ext>
            </a:extLst>
          </p:cNvPr>
          <p:cNvGrpSpPr/>
          <p:nvPr/>
        </p:nvGrpSpPr>
        <p:grpSpPr>
          <a:xfrm>
            <a:off x="11950693" y="2968018"/>
            <a:ext cx="800219" cy="653305"/>
            <a:chOff x="1771497" y="6155026"/>
            <a:chExt cx="800219" cy="653305"/>
          </a:xfrm>
        </p:grpSpPr>
        <p:sp>
          <p:nvSpPr>
            <p:cNvPr id="172" name="正方形/長方形 171">
              <a:extLst>
                <a:ext uri="{FF2B5EF4-FFF2-40B4-BE49-F238E27FC236}">
                  <a16:creationId xmlns:a16="http://schemas.microsoft.com/office/drawing/2014/main" id="{2E167E16-1BC1-3842-AFB0-5F621AD696BF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D9302C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D9302C"/>
                  </a:solidFill>
                </a:rPr>
                <a:t>※</a:t>
              </a:r>
              <a:endParaRPr lang="ja-JP" altLang="en-US" sz="1200">
                <a:solidFill>
                  <a:srgbClr val="D9302C"/>
                </a:solidFill>
              </a:endParaRPr>
            </a:p>
          </p:txBody>
        </p:sp>
        <p:sp>
          <p:nvSpPr>
            <p:cNvPr id="173" name="星 5 172">
              <a:extLst>
                <a:ext uri="{FF2B5EF4-FFF2-40B4-BE49-F238E27FC236}">
                  <a16:creationId xmlns:a16="http://schemas.microsoft.com/office/drawing/2014/main" id="{B889FDE0-B478-1B4C-A833-62A04B06764E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D9302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4" name="グループ化 173">
            <a:extLst>
              <a:ext uri="{FF2B5EF4-FFF2-40B4-BE49-F238E27FC236}">
                <a16:creationId xmlns:a16="http://schemas.microsoft.com/office/drawing/2014/main" id="{E75EC861-B33A-9844-A480-CA7BE93FEED7}"/>
              </a:ext>
            </a:extLst>
          </p:cNvPr>
          <p:cNvGrpSpPr/>
          <p:nvPr/>
        </p:nvGrpSpPr>
        <p:grpSpPr>
          <a:xfrm>
            <a:off x="11037618" y="2979740"/>
            <a:ext cx="878767" cy="611675"/>
            <a:chOff x="1523627" y="219889"/>
            <a:chExt cx="878767" cy="611675"/>
          </a:xfrm>
        </p:grpSpPr>
        <p:sp>
          <p:nvSpPr>
            <p:cNvPr id="175" name="三角形 174">
              <a:extLst>
                <a:ext uri="{FF2B5EF4-FFF2-40B4-BE49-F238E27FC236}">
                  <a16:creationId xmlns:a16="http://schemas.microsoft.com/office/drawing/2014/main" id="{2BFCBC57-8241-E24C-8182-857FF2EB0E94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EB6FA5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76" name="正方形/長方形 175">
              <a:extLst>
                <a:ext uri="{FF2B5EF4-FFF2-40B4-BE49-F238E27FC236}">
                  <a16:creationId xmlns:a16="http://schemas.microsoft.com/office/drawing/2014/main" id="{F9FA8584-A206-C342-9066-9F153491A96F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B6FA5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B6FA5"/>
                  </a:solidFill>
                </a:rPr>
                <a:t>※1</a:t>
              </a:r>
              <a:endParaRPr lang="ja-JP" altLang="en-US" sz="1200">
                <a:solidFill>
                  <a:srgbClr val="EB6FA5"/>
                </a:solidFill>
              </a:endParaRPr>
            </a:p>
          </p:txBody>
        </p: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C456A147-2DC8-8542-85FE-A4BE33667BEB}"/>
              </a:ext>
            </a:extLst>
          </p:cNvPr>
          <p:cNvGrpSpPr/>
          <p:nvPr/>
        </p:nvGrpSpPr>
        <p:grpSpPr>
          <a:xfrm>
            <a:off x="12848061" y="3001062"/>
            <a:ext cx="646331" cy="622609"/>
            <a:chOff x="367619" y="208955"/>
            <a:chExt cx="646331" cy="622609"/>
          </a:xfrm>
        </p:grpSpPr>
        <p:grpSp>
          <p:nvGrpSpPr>
            <p:cNvPr id="178" name="グループ化 177">
              <a:extLst>
                <a:ext uri="{FF2B5EF4-FFF2-40B4-BE49-F238E27FC236}">
                  <a16:creationId xmlns:a16="http://schemas.microsoft.com/office/drawing/2014/main" id="{F3572C2B-6BFF-5245-8F64-157ACB063402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80" name="直線コネクタ 179">
                <a:extLst>
                  <a:ext uri="{FF2B5EF4-FFF2-40B4-BE49-F238E27FC236}">
                    <a16:creationId xmlns:a16="http://schemas.microsoft.com/office/drawing/2014/main" id="{13F69F35-CBD3-B64E-9D90-C5A96E0E1C0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コネクタ 180">
                <a:extLst>
                  <a:ext uri="{FF2B5EF4-FFF2-40B4-BE49-F238E27FC236}">
                    <a16:creationId xmlns:a16="http://schemas.microsoft.com/office/drawing/2014/main" id="{D4D85A33-D9B5-4C4B-B6EC-88060F0B88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9" name="正方形/長方形 178">
              <a:extLst>
                <a:ext uri="{FF2B5EF4-FFF2-40B4-BE49-F238E27FC236}">
                  <a16:creationId xmlns:a16="http://schemas.microsoft.com/office/drawing/2014/main" id="{81F4F510-E9AC-3847-BC2E-5150F92ADC64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33814675-E949-5444-9D43-A33AC5C23E90}"/>
              </a:ext>
            </a:extLst>
          </p:cNvPr>
          <p:cNvGrpSpPr/>
          <p:nvPr/>
        </p:nvGrpSpPr>
        <p:grpSpPr>
          <a:xfrm>
            <a:off x="10336628" y="2959912"/>
            <a:ext cx="646331" cy="630229"/>
            <a:chOff x="999985" y="201335"/>
            <a:chExt cx="646331" cy="630229"/>
          </a:xfrm>
        </p:grpSpPr>
        <p:sp>
          <p:nvSpPr>
            <p:cNvPr id="183" name="円/楕円 182">
              <a:extLst>
                <a:ext uri="{FF2B5EF4-FFF2-40B4-BE49-F238E27FC236}">
                  <a16:creationId xmlns:a16="http://schemas.microsoft.com/office/drawing/2014/main" id="{468E0D62-2C78-4A4B-BF77-75C0D8C983DD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B6F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>
              <a:extLst>
                <a:ext uri="{FF2B5EF4-FFF2-40B4-BE49-F238E27FC236}">
                  <a16:creationId xmlns:a16="http://schemas.microsoft.com/office/drawing/2014/main" id="{D0715844-FC18-334B-B91D-8364FDBD5D9F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B6FA5"/>
                  </a:solidFill>
                </a:rPr>
                <a:t>診療日</a:t>
              </a:r>
              <a:endParaRPr lang="ja-JP" altLang="en-US" sz="1200">
                <a:solidFill>
                  <a:srgbClr val="EB6FA5"/>
                </a:solidFill>
              </a:endParaRPr>
            </a:p>
          </p:txBody>
        </p:sp>
      </p:grp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365F1228-8003-9F42-95F5-4236BEDDD991}"/>
              </a:ext>
            </a:extLst>
          </p:cNvPr>
          <p:cNvGrpSpPr/>
          <p:nvPr/>
        </p:nvGrpSpPr>
        <p:grpSpPr>
          <a:xfrm>
            <a:off x="11950693" y="1937195"/>
            <a:ext cx="800219" cy="653305"/>
            <a:chOff x="1771497" y="6155026"/>
            <a:chExt cx="800219" cy="653305"/>
          </a:xfrm>
        </p:grpSpPr>
        <p:sp>
          <p:nvSpPr>
            <p:cNvPr id="186" name="正方形/長方形 185">
              <a:extLst>
                <a:ext uri="{FF2B5EF4-FFF2-40B4-BE49-F238E27FC236}">
                  <a16:creationId xmlns:a16="http://schemas.microsoft.com/office/drawing/2014/main" id="{AFCD6685-D488-2048-8BBC-9084D2BD4119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1565B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1565B1"/>
                  </a:solidFill>
                </a:rPr>
                <a:t>※</a:t>
              </a:r>
              <a:endParaRPr lang="ja-JP" altLang="en-US" sz="1200">
                <a:solidFill>
                  <a:srgbClr val="1565B1"/>
                </a:solidFill>
              </a:endParaRPr>
            </a:p>
          </p:txBody>
        </p:sp>
        <p:sp>
          <p:nvSpPr>
            <p:cNvPr id="187" name="星 5 186">
              <a:extLst>
                <a:ext uri="{FF2B5EF4-FFF2-40B4-BE49-F238E27FC236}">
                  <a16:creationId xmlns:a16="http://schemas.microsoft.com/office/drawing/2014/main" id="{94C6276F-8815-FC45-824B-B7C38E0ABB85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1565B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F63C9BEF-9F74-2345-875D-8B8E7E853D03}"/>
              </a:ext>
            </a:extLst>
          </p:cNvPr>
          <p:cNvGrpSpPr/>
          <p:nvPr/>
        </p:nvGrpSpPr>
        <p:grpSpPr>
          <a:xfrm>
            <a:off x="11037618" y="1948917"/>
            <a:ext cx="878767" cy="611675"/>
            <a:chOff x="1523627" y="219889"/>
            <a:chExt cx="878767" cy="611675"/>
          </a:xfrm>
        </p:grpSpPr>
        <p:sp>
          <p:nvSpPr>
            <p:cNvPr id="189" name="三角形 188">
              <a:extLst>
                <a:ext uri="{FF2B5EF4-FFF2-40B4-BE49-F238E27FC236}">
                  <a16:creationId xmlns:a16="http://schemas.microsoft.com/office/drawing/2014/main" id="{26D9424E-16F8-E246-B254-3239626B9621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26A1E9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90" name="正方形/長方形 189">
              <a:extLst>
                <a:ext uri="{FF2B5EF4-FFF2-40B4-BE49-F238E27FC236}">
                  <a16:creationId xmlns:a16="http://schemas.microsoft.com/office/drawing/2014/main" id="{5C53582F-13D1-6249-AB97-9CC49F7D5673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6A1E9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26A1E9"/>
                  </a:solidFill>
                </a:rPr>
                <a:t>※1</a:t>
              </a:r>
              <a:endParaRPr lang="ja-JP" altLang="en-US" sz="1200">
                <a:solidFill>
                  <a:srgbClr val="26A1E9"/>
                </a:solidFill>
              </a:endParaRPr>
            </a:p>
          </p:txBody>
        </p:sp>
      </p:grpSp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40878A27-4292-5C44-87D7-FAFB61477C40}"/>
              </a:ext>
            </a:extLst>
          </p:cNvPr>
          <p:cNvGrpSpPr/>
          <p:nvPr/>
        </p:nvGrpSpPr>
        <p:grpSpPr>
          <a:xfrm>
            <a:off x="12848061" y="1970239"/>
            <a:ext cx="646331" cy="622609"/>
            <a:chOff x="367619" y="208955"/>
            <a:chExt cx="646331" cy="622609"/>
          </a:xfrm>
        </p:grpSpPr>
        <p:grpSp>
          <p:nvGrpSpPr>
            <p:cNvPr id="192" name="グループ化 191">
              <a:extLst>
                <a:ext uri="{FF2B5EF4-FFF2-40B4-BE49-F238E27FC236}">
                  <a16:creationId xmlns:a16="http://schemas.microsoft.com/office/drawing/2014/main" id="{ABF39581-9284-A940-BDC6-A18827945B08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94" name="直線コネクタ 193">
                <a:extLst>
                  <a:ext uri="{FF2B5EF4-FFF2-40B4-BE49-F238E27FC236}">
                    <a16:creationId xmlns:a16="http://schemas.microsoft.com/office/drawing/2014/main" id="{FACE0ABF-6663-CA47-9A73-0952445CDF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コネクタ 194">
                <a:extLst>
                  <a:ext uri="{FF2B5EF4-FFF2-40B4-BE49-F238E27FC236}">
                    <a16:creationId xmlns:a16="http://schemas.microsoft.com/office/drawing/2014/main" id="{3132CB37-0BDB-9541-BCF2-A42BBF0E816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3" name="正方形/長方形 192">
              <a:extLst>
                <a:ext uri="{FF2B5EF4-FFF2-40B4-BE49-F238E27FC236}">
                  <a16:creationId xmlns:a16="http://schemas.microsoft.com/office/drawing/2014/main" id="{1D3DD4B0-A6B4-E54D-96CC-10C3A06DDD2D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96" name="グループ化 195">
            <a:extLst>
              <a:ext uri="{FF2B5EF4-FFF2-40B4-BE49-F238E27FC236}">
                <a16:creationId xmlns:a16="http://schemas.microsoft.com/office/drawing/2014/main" id="{AFB081EB-0D16-8C4B-A9CC-3AB7947EDF79}"/>
              </a:ext>
            </a:extLst>
          </p:cNvPr>
          <p:cNvGrpSpPr/>
          <p:nvPr/>
        </p:nvGrpSpPr>
        <p:grpSpPr>
          <a:xfrm>
            <a:off x="10336628" y="1929089"/>
            <a:ext cx="646331" cy="630229"/>
            <a:chOff x="999985" y="201335"/>
            <a:chExt cx="646331" cy="630229"/>
          </a:xfrm>
        </p:grpSpPr>
        <p:sp>
          <p:nvSpPr>
            <p:cNvPr id="197" name="円/楕円 196">
              <a:extLst>
                <a:ext uri="{FF2B5EF4-FFF2-40B4-BE49-F238E27FC236}">
                  <a16:creationId xmlns:a16="http://schemas.microsoft.com/office/drawing/2014/main" id="{01E319EC-E321-A744-8CCC-AB36EAA288A0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26A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>
              <a:extLst>
                <a:ext uri="{FF2B5EF4-FFF2-40B4-BE49-F238E27FC236}">
                  <a16:creationId xmlns:a16="http://schemas.microsoft.com/office/drawing/2014/main" id="{5B7BDFD9-02AC-A94C-891A-0691B1AB56D4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6A1E9"/>
                  </a:solidFill>
                </a:rPr>
                <a:t>診療日</a:t>
              </a:r>
              <a:endParaRPr lang="ja-JP" altLang="en-US" sz="1200">
                <a:solidFill>
                  <a:srgbClr val="26A1E9"/>
                </a:solidFill>
              </a:endParaRPr>
            </a:p>
          </p:txBody>
        </p: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F95D04A4-622F-9542-8D13-A26BA4CCF380}"/>
              </a:ext>
            </a:extLst>
          </p:cNvPr>
          <p:cNvGrpSpPr/>
          <p:nvPr/>
        </p:nvGrpSpPr>
        <p:grpSpPr>
          <a:xfrm>
            <a:off x="2428962" y="4870506"/>
            <a:ext cx="646331" cy="630229"/>
            <a:chOff x="999985" y="201335"/>
            <a:chExt cx="646331" cy="630229"/>
          </a:xfrm>
        </p:grpSpPr>
        <p:sp>
          <p:nvSpPr>
            <p:cNvPr id="79" name="円/楕円 78">
              <a:extLst>
                <a:ext uri="{FF2B5EF4-FFF2-40B4-BE49-F238E27FC236}">
                  <a16:creationId xmlns:a16="http://schemas.microsoft.com/office/drawing/2014/main" id="{D31D8B2F-2756-2945-BF54-F0874ABD4D11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EF296DCA-C3E2-2D4F-B8E2-DA0ACE53DF18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AEB275B0-BC9B-AB4F-A185-7FCCA079B30A}"/>
              </a:ext>
            </a:extLst>
          </p:cNvPr>
          <p:cNvGrpSpPr/>
          <p:nvPr/>
        </p:nvGrpSpPr>
        <p:grpSpPr>
          <a:xfrm>
            <a:off x="1188476" y="4876305"/>
            <a:ext cx="954107" cy="635954"/>
            <a:chOff x="241603" y="208955"/>
            <a:chExt cx="954107" cy="635954"/>
          </a:xfrm>
        </p:grpSpPr>
        <p:grpSp>
          <p:nvGrpSpPr>
            <p:cNvPr id="213" name="グループ化 212">
              <a:extLst>
                <a:ext uri="{FF2B5EF4-FFF2-40B4-BE49-F238E27FC236}">
                  <a16:creationId xmlns:a16="http://schemas.microsoft.com/office/drawing/2014/main" id="{3726A134-6CCB-2B47-A26C-199EB63750D2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15" name="直線コネクタ 214">
                <a:extLst>
                  <a:ext uri="{FF2B5EF4-FFF2-40B4-BE49-F238E27FC236}">
                    <a16:creationId xmlns:a16="http://schemas.microsoft.com/office/drawing/2014/main" id="{E8EC2785-B2E1-CA4D-B0D3-DE677CAD8E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直線コネクタ 215">
                <a:extLst>
                  <a:ext uri="{FF2B5EF4-FFF2-40B4-BE49-F238E27FC236}">
                    <a16:creationId xmlns:a16="http://schemas.microsoft.com/office/drawing/2014/main" id="{4259CCAD-8259-354B-B2BB-3A0DFF6BEBE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4" name="正方形/長方形 213">
              <a:extLst>
                <a:ext uri="{FF2B5EF4-FFF2-40B4-BE49-F238E27FC236}">
                  <a16:creationId xmlns:a16="http://schemas.microsoft.com/office/drawing/2014/main" id="{B2CC2011-8B89-754D-B6CA-3973E1B968A9}"/>
                </a:ext>
              </a:extLst>
            </p:cNvPr>
            <p:cNvSpPr/>
            <p:nvPr/>
          </p:nvSpPr>
          <p:spPr>
            <a:xfrm>
              <a:off x="241603" y="567910"/>
              <a:ext cx="95410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夏期休診日</a:t>
              </a:r>
              <a:endPara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30" name="グループ化 229">
            <a:extLst>
              <a:ext uri="{FF2B5EF4-FFF2-40B4-BE49-F238E27FC236}">
                <a16:creationId xmlns:a16="http://schemas.microsoft.com/office/drawing/2014/main" id="{2761825D-5A6C-1340-97DD-7E8508007014}"/>
              </a:ext>
            </a:extLst>
          </p:cNvPr>
          <p:cNvGrpSpPr/>
          <p:nvPr/>
        </p:nvGrpSpPr>
        <p:grpSpPr>
          <a:xfrm>
            <a:off x="7873787" y="4866508"/>
            <a:ext cx="646331" cy="622609"/>
            <a:chOff x="367619" y="208955"/>
            <a:chExt cx="646331" cy="622609"/>
          </a:xfrm>
        </p:grpSpPr>
        <p:grpSp>
          <p:nvGrpSpPr>
            <p:cNvPr id="231" name="グループ化 230">
              <a:extLst>
                <a:ext uri="{FF2B5EF4-FFF2-40B4-BE49-F238E27FC236}">
                  <a16:creationId xmlns:a16="http://schemas.microsoft.com/office/drawing/2014/main" id="{70DC2439-FEFD-934B-AA18-3ADDE1F399BA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33" name="直線コネクタ 232">
                <a:extLst>
                  <a:ext uri="{FF2B5EF4-FFF2-40B4-BE49-F238E27FC236}">
                    <a16:creationId xmlns:a16="http://schemas.microsoft.com/office/drawing/2014/main" id="{DF12C65E-C834-BB4F-A3B1-10F67584C56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線コネクタ 233">
                <a:extLst>
                  <a:ext uri="{FF2B5EF4-FFF2-40B4-BE49-F238E27FC236}">
                    <a16:creationId xmlns:a16="http://schemas.microsoft.com/office/drawing/2014/main" id="{5E2116EC-8B5B-3C4A-8748-6D32CCC4AAC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2" name="正方形/長方形 231">
              <a:extLst>
                <a:ext uri="{FF2B5EF4-FFF2-40B4-BE49-F238E27FC236}">
                  <a16:creationId xmlns:a16="http://schemas.microsoft.com/office/drawing/2014/main" id="{4F889CD1-83A3-2B49-A2FE-B3C34DA8F6E6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35" name="グループ化 234">
            <a:extLst>
              <a:ext uri="{FF2B5EF4-FFF2-40B4-BE49-F238E27FC236}">
                <a16:creationId xmlns:a16="http://schemas.microsoft.com/office/drawing/2014/main" id="{A8319A4D-1063-9247-B756-DE0C27237AAF}"/>
              </a:ext>
            </a:extLst>
          </p:cNvPr>
          <p:cNvGrpSpPr/>
          <p:nvPr/>
        </p:nvGrpSpPr>
        <p:grpSpPr>
          <a:xfrm>
            <a:off x="6653306" y="4886909"/>
            <a:ext cx="878767" cy="611675"/>
            <a:chOff x="1523627" y="219889"/>
            <a:chExt cx="878767" cy="611675"/>
          </a:xfrm>
        </p:grpSpPr>
        <p:sp>
          <p:nvSpPr>
            <p:cNvPr id="236" name="三角形 235">
              <a:extLst>
                <a:ext uri="{FF2B5EF4-FFF2-40B4-BE49-F238E27FC236}">
                  <a16:creationId xmlns:a16="http://schemas.microsoft.com/office/drawing/2014/main" id="{A79BAB7C-7DA9-7246-9115-20DD6EAE07AD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ED7D3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C2BC177D-E789-5F42-82A0-3D842096A262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D7D31"/>
                  </a:solidFill>
                </a:rPr>
                <a:t>※1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E1C4830D-84B0-CD44-B747-38492484C3F0}"/>
              </a:ext>
            </a:extLst>
          </p:cNvPr>
          <p:cNvGrpSpPr/>
          <p:nvPr/>
        </p:nvGrpSpPr>
        <p:grpSpPr>
          <a:xfrm>
            <a:off x="7740799" y="3260330"/>
            <a:ext cx="954107" cy="635954"/>
            <a:chOff x="241603" y="208955"/>
            <a:chExt cx="954107" cy="635954"/>
          </a:xfrm>
        </p:grpSpPr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63C585A9-C416-5B40-AC8C-80BD1C5A2566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6AD003B9-1BE4-E340-84A8-D10E3FFEC1C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7F565ECC-3890-7647-B0AB-CEF8DF7CF4C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B41BB728-B823-DD4D-82F9-62DB91F2FD01}"/>
                </a:ext>
              </a:extLst>
            </p:cNvPr>
            <p:cNvSpPr/>
            <p:nvPr/>
          </p:nvSpPr>
          <p:spPr>
            <a:xfrm>
              <a:off x="241603" y="567910"/>
              <a:ext cx="95410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夏期休診日</a:t>
              </a:r>
              <a:endPara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38" name="グループ化 237">
            <a:extLst>
              <a:ext uri="{FF2B5EF4-FFF2-40B4-BE49-F238E27FC236}">
                <a16:creationId xmlns:a16="http://schemas.microsoft.com/office/drawing/2014/main" id="{3677C3BE-5AB4-5D48-B9BE-7BE946C432EE}"/>
              </a:ext>
            </a:extLst>
          </p:cNvPr>
          <p:cNvGrpSpPr/>
          <p:nvPr/>
        </p:nvGrpSpPr>
        <p:grpSpPr>
          <a:xfrm>
            <a:off x="3392749" y="4886909"/>
            <a:ext cx="878767" cy="611675"/>
            <a:chOff x="1523627" y="219889"/>
            <a:chExt cx="878767" cy="611675"/>
          </a:xfrm>
        </p:grpSpPr>
        <p:sp>
          <p:nvSpPr>
            <p:cNvPr id="239" name="三角形 238">
              <a:extLst>
                <a:ext uri="{FF2B5EF4-FFF2-40B4-BE49-F238E27FC236}">
                  <a16:creationId xmlns:a16="http://schemas.microsoft.com/office/drawing/2014/main" id="{E441F9A2-79C9-ED47-9BB9-C0061AF3AB6D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ED7D3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240" name="正方形/長方形 239">
              <a:extLst>
                <a:ext uri="{FF2B5EF4-FFF2-40B4-BE49-F238E27FC236}">
                  <a16:creationId xmlns:a16="http://schemas.microsoft.com/office/drawing/2014/main" id="{FBB03C1B-585C-7047-AF0E-2B68AFBC6C0F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D7D31"/>
                  </a:solidFill>
                </a:rPr>
                <a:t>※1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41" name="グループ化 240">
            <a:extLst>
              <a:ext uri="{FF2B5EF4-FFF2-40B4-BE49-F238E27FC236}">
                <a16:creationId xmlns:a16="http://schemas.microsoft.com/office/drawing/2014/main" id="{CD333333-2F2C-9646-8EDC-983416376548}"/>
              </a:ext>
            </a:extLst>
          </p:cNvPr>
          <p:cNvGrpSpPr/>
          <p:nvPr/>
        </p:nvGrpSpPr>
        <p:grpSpPr>
          <a:xfrm>
            <a:off x="4605549" y="4870506"/>
            <a:ext cx="646331" cy="630229"/>
            <a:chOff x="999985" y="201335"/>
            <a:chExt cx="646331" cy="630229"/>
          </a:xfrm>
        </p:grpSpPr>
        <p:sp>
          <p:nvSpPr>
            <p:cNvPr id="242" name="円/楕円 241">
              <a:extLst>
                <a:ext uri="{FF2B5EF4-FFF2-40B4-BE49-F238E27FC236}">
                  <a16:creationId xmlns:a16="http://schemas.microsoft.com/office/drawing/2014/main" id="{B35B6D93-D0B4-BC44-9AE9-E3B0C3EA2BEB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>
              <a:extLst>
                <a:ext uri="{FF2B5EF4-FFF2-40B4-BE49-F238E27FC236}">
                  <a16:creationId xmlns:a16="http://schemas.microsoft.com/office/drawing/2014/main" id="{B72DD617-9D25-C14E-B64C-91A8E6FDD74E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44" name="グループ化 243">
            <a:extLst>
              <a:ext uri="{FF2B5EF4-FFF2-40B4-BE49-F238E27FC236}">
                <a16:creationId xmlns:a16="http://schemas.microsoft.com/office/drawing/2014/main" id="{222B08FD-E15B-4C47-97CA-3C0AF14E8098}"/>
              </a:ext>
            </a:extLst>
          </p:cNvPr>
          <p:cNvGrpSpPr/>
          <p:nvPr/>
        </p:nvGrpSpPr>
        <p:grpSpPr>
          <a:xfrm>
            <a:off x="5575114" y="3260330"/>
            <a:ext cx="954107" cy="635954"/>
            <a:chOff x="241603" y="208955"/>
            <a:chExt cx="954107" cy="635954"/>
          </a:xfrm>
        </p:grpSpPr>
        <p:grpSp>
          <p:nvGrpSpPr>
            <p:cNvPr id="245" name="グループ化 244">
              <a:extLst>
                <a:ext uri="{FF2B5EF4-FFF2-40B4-BE49-F238E27FC236}">
                  <a16:creationId xmlns:a16="http://schemas.microsoft.com/office/drawing/2014/main" id="{7EA1741F-D269-BF47-889C-1F7BC57C7845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47" name="直線コネクタ 246">
                <a:extLst>
                  <a:ext uri="{FF2B5EF4-FFF2-40B4-BE49-F238E27FC236}">
                    <a16:creationId xmlns:a16="http://schemas.microsoft.com/office/drawing/2014/main" id="{3B0D2E4A-7CF2-B244-8B12-6814FBEBDB9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直線コネクタ 247">
                <a:extLst>
                  <a:ext uri="{FF2B5EF4-FFF2-40B4-BE49-F238E27FC236}">
                    <a16:creationId xmlns:a16="http://schemas.microsoft.com/office/drawing/2014/main" id="{0AAE5EEE-058A-8448-93AF-D38C0D24717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6" name="正方形/長方形 245">
              <a:extLst>
                <a:ext uri="{FF2B5EF4-FFF2-40B4-BE49-F238E27FC236}">
                  <a16:creationId xmlns:a16="http://schemas.microsoft.com/office/drawing/2014/main" id="{504D6B34-0183-7742-BB31-227CFA978E6F}"/>
                </a:ext>
              </a:extLst>
            </p:cNvPr>
            <p:cNvSpPr/>
            <p:nvPr/>
          </p:nvSpPr>
          <p:spPr>
            <a:xfrm>
              <a:off x="241603" y="567910"/>
              <a:ext cx="95410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夏期休診日</a:t>
              </a:r>
              <a:endPara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D44871AF-935A-FC4F-ACAE-4A7A3280B13B}"/>
              </a:ext>
            </a:extLst>
          </p:cNvPr>
          <p:cNvGrpSpPr/>
          <p:nvPr/>
        </p:nvGrpSpPr>
        <p:grpSpPr>
          <a:xfrm>
            <a:off x="5686138" y="4870318"/>
            <a:ext cx="646331" cy="630229"/>
            <a:chOff x="999985" y="201335"/>
            <a:chExt cx="646331" cy="630229"/>
          </a:xfrm>
        </p:grpSpPr>
        <p:sp>
          <p:nvSpPr>
            <p:cNvPr id="124" name="円/楕円 123">
              <a:extLst>
                <a:ext uri="{FF2B5EF4-FFF2-40B4-BE49-F238E27FC236}">
                  <a16:creationId xmlns:a16="http://schemas.microsoft.com/office/drawing/2014/main" id="{992EF3B6-803E-074D-89F9-78E592B5FC66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B9644116-49AE-CA4A-9B0A-1DA1080F03AE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49" name="グループ化 248">
            <a:extLst>
              <a:ext uri="{FF2B5EF4-FFF2-40B4-BE49-F238E27FC236}">
                <a16:creationId xmlns:a16="http://schemas.microsoft.com/office/drawing/2014/main" id="{F1835CBC-50E3-6844-A38A-08DE3D86580C}"/>
              </a:ext>
            </a:extLst>
          </p:cNvPr>
          <p:cNvGrpSpPr/>
          <p:nvPr/>
        </p:nvGrpSpPr>
        <p:grpSpPr>
          <a:xfrm>
            <a:off x="3508967" y="3267003"/>
            <a:ext cx="646331" cy="622609"/>
            <a:chOff x="367619" y="208955"/>
            <a:chExt cx="646331" cy="622609"/>
          </a:xfrm>
        </p:grpSpPr>
        <p:grpSp>
          <p:nvGrpSpPr>
            <p:cNvPr id="250" name="グループ化 249">
              <a:extLst>
                <a:ext uri="{FF2B5EF4-FFF2-40B4-BE49-F238E27FC236}">
                  <a16:creationId xmlns:a16="http://schemas.microsoft.com/office/drawing/2014/main" id="{963EA8BE-24E2-F648-8F86-7A7D41722419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52" name="直線コネクタ 251">
                <a:extLst>
                  <a:ext uri="{FF2B5EF4-FFF2-40B4-BE49-F238E27FC236}">
                    <a16:creationId xmlns:a16="http://schemas.microsoft.com/office/drawing/2014/main" id="{661E74DA-0653-5F4C-8E94-728FEF087CA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直線コネクタ 252">
                <a:extLst>
                  <a:ext uri="{FF2B5EF4-FFF2-40B4-BE49-F238E27FC236}">
                    <a16:creationId xmlns:a16="http://schemas.microsoft.com/office/drawing/2014/main" id="{99386552-C19C-F44D-8170-83046B38EE7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1" name="正方形/長方形 250">
              <a:extLst>
                <a:ext uri="{FF2B5EF4-FFF2-40B4-BE49-F238E27FC236}">
                  <a16:creationId xmlns:a16="http://schemas.microsoft.com/office/drawing/2014/main" id="{34494799-EBEA-1A40-A021-5DD75D6FDC60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山の日</a:t>
              </a:r>
              <a:endPara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54" name="グループ化 253">
            <a:extLst>
              <a:ext uri="{FF2B5EF4-FFF2-40B4-BE49-F238E27FC236}">
                <a16:creationId xmlns:a16="http://schemas.microsoft.com/office/drawing/2014/main" id="{32E0ED95-D9E8-344D-A41B-FCF7DB4FE84D}"/>
              </a:ext>
            </a:extLst>
          </p:cNvPr>
          <p:cNvGrpSpPr/>
          <p:nvPr/>
        </p:nvGrpSpPr>
        <p:grpSpPr>
          <a:xfrm>
            <a:off x="4605549" y="3254531"/>
            <a:ext cx="646331" cy="630229"/>
            <a:chOff x="999985" y="201335"/>
            <a:chExt cx="646331" cy="630229"/>
          </a:xfrm>
        </p:grpSpPr>
        <p:sp>
          <p:nvSpPr>
            <p:cNvPr id="255" name="円/楕円 254">
              <a:extLst>
                <a:ext uri="{FF2B5EF4-FFF2-40B4-BE49-F238E27FC236}">
                  <a16:creationId xmlns:a16="http://schemas.microsoft.com/office/drawing/2014/main" id="{564A5051-A870-864C-B2F3-8ABD0A37598F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>
              <a:extLst>
                <a:ext uri="{FF2B5EF4-FFF2-40B4-BE49-F238E27FC236}">
                  <a16:creationId xmlns:a16="http://schemas.microsoft.com/office/drawing/2014/main" id="{628930A2-8414-D44B-8F0B-924FDA7E319A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279515CB-0481-4C41-9685-E9A958003A37}"/>
              </a:ext>
            </a:extLst>
          </p:cNvPr>
          <p:cNvGrpSpPr/>
          <p:nvPr/>
        </p:nvGrpSpPr>
        <p:grpSpPr>
          <a:xfrm>
            <a:off x="6653443" y="3260330"/>
            <a:ext cx="954107" cy="635954"/>
            <a:chOff x="241603" y="208955"/>
            <a:chExt cx="954107" cy="635954"/>
          </a:xfrm>
        </p:grpSpPr>
        <p:grpSp>
          <p:nvGrpSpPr>
            <p:cNvPr id="115" name="グループ化 114">
              <a:extLst>
                <a:ext uri="{FF2B5EF4-FFF2-40B4-BE49-F238E27FC236}">
                  <a16:creationId xmlns:a16="http://schemas.microsoft.com/office/drawing/2014/main" id="{CD723206-9891-2042-9C21-DAD493AEC4E5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29062CA4-91A0-8547-A7B0-3378682CE51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コネクタ 131">
                <a:extLst>
                  <a:ext uri="{FF2B5EF4-FFF2-40B4-BE49-F238E27FC236}">
                    <a16:creationId xmlns:a16="http://schemas.microsoft.com/office/drawing/2014/main" id="{CBA5430C-9DA5-4B43-9FB9-41EDE22D2A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96809ACB-5D37-BD43-849E-9A304562956A}"/>
                </a:ext>
              </a:extLst>
            </p:cNvPr>
            <p:cNvSpPr/>
            <p:nvPr/>
          </p:nvSpPr>
          <p:spPr>
            <a:xfrm>
              <a:off x="241603" y="567910"/>
              <a:ext cx="95410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夏期休診日</a:t>
              </a:r>
              <a:endPara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57" name="グループ化 256">
            <a:extLst>
              <a:ext uri="{FF2B5EF4-FFF2-40B4-BE49-F238E27FC236}">
                <a16:creationId xmlns:a16="http://schemas.microsoft.com/office/drawing/2014/main" id="{9AE07CA4-7DB4-F94F-9923-6141082528B5}"/>
              </a:ext>
            </a:extLst>
          </p:cNvPr>
          <p:cNvGrpSpPr/>
          <p:nvPr/>
        </p:nvGrpSpPr>
        <p:grpSpPr>
          <a:xfrm>
            <a:off x="1325816" y="3254531"/>
            <a:ext cx="646331" cy="630229"/>
            <a:chOff x="999985" y="201335"/>
            <a:chExt cx="646331" cy="630229"/>
          </a:xfrm>
        </p:grpSpPr>
        <p:sp>
          <p:nvSpPr>
            <p:cNvPr id="258" name="円/楕円 257">
              <a:extLst>
                <a:ext uri="{FF2B5EF4-FFF2-40B4-BE49-F238E27FC236}">
                  <a16:creationId xmlns:a16="http://schemas.microsoft.com/office/drawing/2014/main" id="{93705940-3043-FE43-8B85-A70B004E9969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>
              <a:extLst>
                <a:ext uri="{FF2B5EF4-FFF2-40B4-BE49-F238E27FC236}">
                  <a16:creationId xmlns:a16="http://schemas.microsoft.com/office/drawing/2014/main" id="{4B47DCBF-BD7B-D840-8D77-E0B79ECA9D29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F1C86BC8-702E-5649-BDA4-18C4BE26BC61}"/>
              </a:ext>
            </a:extLst>
          </p:cNvPr>
          <p:cNvGrpSpPr/>
          <p:nvPr/>
        </p:nvGrpSpPr>
        <p:grpSpPr>
          <a:xfrm>
            <a:off x="2428962" y="3254531"/>
            <a:ext cx="646331" cy="630229"/>
            <a:chOff x="999985" y="201335"/>
            <a:chExt cx="646331" cy="630229"/>
          </a:xfrm>
        </p:grpSpPr>
        <p:sp>
          <p:nvSpPr>
            <p:cNvPr id="261" name="円/楕円 260">
              <a:extLst>
                <a:ext uri="{FF2B5EF4-FFF2-40B4-BE49-F238E27FC236}">
                  <a16:creationId xmlns:a16="http://schemas.microsoft.com/office/drawing/2014/main" id="{D1D2E448-A016-774D-B6A1-46E9715DF93F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2" name="正方形/長方形 261">
              <a:extLst>
                <a:ext uri="{FF2B5EF4-FFF2-40B4-BE49-F238E27FC236}">
                  <a16:creationId xmlns:a16="http://schemas.microsoft.com/office/drawing/2014/main" id="{43E15858-83CD-1940-9754-1AA51BA00196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AE54671-316C-B940-9FCB-D9D234C0AB7F}"/>
              </a:ext>
            </a:extLst>
          </p:cNvPr>
          <p:cNvSpPr/>
          <p:nvPr/>
        </p:nvSpPr>
        <p:spPr>
          <a:xfrm>
            <a:off x="1006169" y="5697307"/>
            <a:ext cx="409867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b="1" dirty="0">
                <a:solidFill>
                  <a:srgbClr val="333333"/>
                </a:solidFill>
              </a:rPr>
              <a:t>※</a:t>
            </a:r>
            <a:r>
              <a:rPr lang="ja-JP" altLang="en-US" sz="1100" b="1">
                <a:solidFill>
                  <a:srgbClr val="ED7D31"/>
                </a:solidFill>
              </a:rPr>
              <a:t>▲</a:t>
            </a:r>
            <a:r>
              <a:rPr lang="en-US" altLang="ja-JP" sz="1100" b="1" dirty="0">
                <a:solidFill>
                  <a:srgbClr val="333333"/>
                </a:solidFill>
              </a:rPr>
              <a:t>1  </a:t>
            </a:r>
            <a:r>
              <a:rPr lang="ja-JP" altLang="en-US" sz="1100" b="1">
                <a:solidFill>
                  <a:srgbClr val="333333"/>
                </a:solidFill>
              </a:rPr>
              <a:t>水曜・土曜は</a:t>
            </a:r>
            <a:r>
              <a:rPr lang="en-US" altLang="ja-JP" sz="1100" b="1" dirty="0">
                <a:solidFill>
                  <a:srgbClr val="333333"/>
                </a:solidFill>
              </a:rPr>
              <a:t>AM9:00〜12:30 </a:t>
            </a:r>
            <a:r>
              <a:rPr lang="ja-JP" altLang="en-US" sz="1100" b="1">
                <a:solidFill>
                  <a:srgbClr val="333333"/>
                </a:solidFill>
              </a:rPr>
              <a:t>のみの診療となります</a:t>
            </a:r>
            <a:endParaRPr lang="en-US" altLang="ja-JP" sz="1100" b="1" dirty="0">
              <a:solidFill>
                <a:srgbClr val="333333"/>
              </a:solidFill>
            </a:endParaRPr>
          </a:p>
        </p:txBody>
      </p:sp>
      <p:pic>
        <p:nvPicPr>
          <p:cNvPr id="70" name="図 69">
            <a:extLst>
              <a:ext uri="{FF2B5EF4-FFF2-40B4-BE49-F238E27FC236}">
                <a16:creationId xmlns:a16="http://schemas.microsoft.com/office/drawing/2014/main" id="{AD797A28-9146-A84C-8499-56B8BB5A9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8735" y="6050361"/>
            <a:ext cx="1710450" cy="46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143</Words>
  <Application>Microsoft Macintosh PowerPoint</Application>
  <PresentationFormat>A4 210 x 297 mm</PresentationFormat>
  <Paragraphs>59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A-OTF Futo Go B101 Pr5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58</cp:revision>
  <cp:lastPrinted>2020-09-15T07:05:39Z</cp:lastPrinted>
  <dcterms:created xsi:type="dcterms:W3CDTF">2020-04-23T05:34:47Z</dcterms:created>
  <dcterms:modified xsi:type="dcterms:W3CDTF">2020-09-15T07:55:15Z</dcterms:modified>
</cp:coreProperties>
</file>