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097" userDrawn="1">
          <p15:clr>
            <a:srgbClr val="A4A3A4"/>
          </p15:clr>
        </p15:guide>
        <p15:guide id="4" pos="5479" userDrawn="1">
          <p15:clr>
            <a:srgbClr val="A4A3A4"/>
          </p15:clr>
        </p15:guide>
        <p15:guide id="6" pos="716" userDrawn="1">
          <p15:clr>
            <a:srgbClr val="A4A3A4"/>
          </p15:clr>
        </p15:guide>
        <p15:guide id="7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FFA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903"/>
    <p:restoredTop sz="94580"/>
  </p:normalViewPr>
  <p:slideViewPr>
    <p:cSldViewPr snapToGrid="0" snapToObjects="1" showGuides="1">
      <p:cViewPr>
        <p:scale>
          <a:sx n="92" d="100"/>
          <a:sy n="92" d="100"/>
        </p:scale>
        <p:origin x="2784" y="720"/>
      </p:cViewPr>
      <p:guideLst>
        <p:guide pos="3097"/>
        <p:guide pos="5479"/>
        <p:guide pos="71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A8F2D-4E3D-9049-8DD6-41E8202E5318}" type="datetimeFigureOut">
              <a:rPr kumimoji="1" lang="ja-JP" altLang="en-US" smtClean="0"/>
              <a:t>2020/5/13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B7081-C68A-A745-B929-8F77AE3BD8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336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B7081-C68A-A745-B929-8F77AE3BD82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93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CC84-30B3-8A48-B67B-3E01389CC050}" type="datetimeFigureOut">
              <a:rPr kumimoji="1" lang="ja-JP" altLang="en-US" smtClean="0"/>
              <a:t>2020/5/13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995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CC84-30B3-8A48-B67B-3E01389CC050}" type="datetimeFigureOut">
              <a:rPr kumimoji="1" lang="ja-JP" altLang="en-US" smtClean="0"/>
              <a:t>2020/5/13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5647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CC84-30B3-8A48-B67B-3E01389CC050}" type="datetimeFigureOut">
              <a:rPr kumimoji="1" lang="ja-JP" altLang="en-US" smtClean="0"/>
              <a:t>2020/5/13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87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CC84-30B3-8A48-B67B-3E01389CC050}" type="datetimeFigureOut">
              <a:rPr kumimoji="1" lang="ja-JP" altLang="en-US" smtClean="0"/>
              <a:t>2020/5/13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051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CC84-30B3-8A48-B67B-3E01389CC050}" type="datetimeFigureOut">
              <a:rPr kumimoji="1" lang="ja-JP" altLang="en-US" smtClean="0"/>
              <a:t>2020/5/13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154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CC84-30B3-8A48-B67B-3E01389CC050}" type="datetimeFigureOut">
              <a:rPr kumimoji="1" lang="ja-JP" altLang="en-US" smtClean="0"/>
              <a:t>2020/5/13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473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CC84-30B3-8A48-B67B-3E01389CC050}" type="datetimeFigureOut">
              <a:rPr kumimoji="1" lang="ja-JP" altLang="en-US" smtClean="0"/>
              <a:t>2020/5/13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25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CC84-30B3-8A48-B67B-3E01389CC050}" type="datetimeFigureOut">
              <a:rPr kumimoji="1" lang="ja-JP" altLang="en-US" smtClean="0"/>
              <a:t>2020/5/13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494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CC84-30B3-8A48-B67B-3E01389CC050}" type="datetimeFigureOut">
              <a:rPr kumimoji="1" lang="ja-JP" altLang="en-US" smtClean="0"/>
              <a:t>2020/5/13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659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CC84-30B3-8A48-B67B-3E01389CC050}" type="datetimeFigureOut">
              <a:rPr kumimoji="1" lang="ja-JP" altLang="en-US" smtClean="0"/>
              <a:t>2020/5/13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5574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CC84-30B3-8A48-B67B-3E01389CC050}" type="datetimeFigureOut">
              <a:rPr kumimoji="1" lang="ja-JP" altLang="en-US" smtClean="0"/>
              <a:t>2020/5/13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35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ECC84-30B3-8A48-B67B-3E01389CC050}" type="datetimeFigureOut">
              <a:rPr kumimoji="1" lang="ja-JP" altLang="en-US" smtClean="0"/>
              <a:t>2020/5/13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934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14244EFB-E727-3142-A906-3AAE7C70A2EB}"/>
              </a:ext>
            </a:extLst>
          </p:cNvPr>
          <p:cNvCxnSpPr>
            <a:cxnSpLocks/>
          </p:cNvCxnSpPr>
          <p:nvPr/>
        </p:nvCxnSpPr>
        <p:spPr>
          <a:xfrm>
            <a:off x="1196099" y="2051864"/>
            <a:ext cx="714929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図 72">
            <a:extLst>
              <a:ext uri="{FF2B5EF4-FFF2-40B4-BE49-F238E27FC236}">
                <a16:creationId xmlns:a16="http://schemas.microsoft.com/office/drawing/2014/main" id="{9115DACB-2704-ED4F-A97A-C1E81C8F6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160" y="3629270"/>
            <a:ext cx="1692441" cy="1692439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4BDB9CAD-77D7-1F4D-AA4A-21773E024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28" y="3427552"/>
            <a:ext cx="1533145" cy="1814373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17C7A517-193B-7B4B-A21D-96BE559ED5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9330" y="5977552"/>
            <a:ext cx="2066134" cy="557014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C7E514C1-ABEA-CC42-B04C-D925609F5C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2366" y="2767969"/>
            <a:ext cx="1542213" cy="1237626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0DC84FE2-B8FA-1943-BF9E-3F3218E910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17810" y="2778970"/>
            <a:ext cx="1032901" cy="1475573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F5BABB4C-F2A1-DA49-897B-10E3A14598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013377">
            <a:off x="5957919" y="3272568"/>
            <a:ext cx="839876" cy="910435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699E51AC-6F5F-A842-B550-8A73650D653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52823"/>
          <a:stretch/>
        </p:blipFill>
        <p:spPr>
          <a:xfrm>
            <a:off x="6295533" y="3309255"/>
            <a:ext cx="2395921" cy="2424279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C8314A79-9B3A-F241-BF7F-C4232CAC03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5672" y="2767969"/>
            <a:ext cx="1542213" cy="123762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2EB3D4D7-50EF-BB41-943D-D15C3445371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52823"/>
          <a:stretch/>
        </p:blipFill>
        <p:spPr>
          <a:xfrm>
            <a:off x="907660" y="3309256"/>
            <a:ext cx="2740641" cy="2424279"/>
          </a:xfrm>
          <a:prstGeom prst="rect">
            <a:avLst/>
          </a:prstGeom>
        </p:spPr>
      </p:pic>
      <p:sp>
        <p:nvSpPr>
          <p:cNvPr id="52" name="左右矢印 51">
            <a:extLst>
              <a:ext uri="{FF2B5EF4-FFF2-40B4-BE49-F238E27FC236}">
                <a16:creationId xmlns:a16="http://schemas.microsoft.com/office/drawing/2014/main" id="{36BF2E5C-1036-ED41-8331-9D4F55B63AE1}"/>
              </a:ext>
            </a:extLst>
          </p:cNvPr>
          <p:cNvSpPr/>
          <p:nvPr/>
        </p:nvSpPr>
        <p:spPr>
          <a:xfrm>
            <a:off x="4081751" y="3403346"/>
            <a:ext cx="1697170" cy="275614"/>
          </a:xfrm>
          <a:prstGeom prst="leftRightArrow">
            <a:avLst/>
          </a:prstGeom>
          <a:solidFill>
            <a:srgbClr val="FFA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F3723A67-8675-8F4C-A164-0C7B3D816977}"/>
              </a:ext>
            </a:extLst>
          </p:cNvPr>
          <p:cNvSpPr/>
          <p:nvPr/>
        </p:nvSpPr>
        <p:spPr>
          <a:xfrm>
            <a:off x="1062246" y="302610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chemeClr val="bg1">
                    <a:lumMod val="50000"/>
                  </a:schemeClr>
                </a:solidFill>
              </a:rPr>
              <a:t>医療機関</a:t>
            </a:r>
            <a:endParaRPr lang="ja-JP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C99056D8-7116-544F-B86E-3EB85872212A}"/>
              </a:ext>
            </a:extLst>
          </p:cNvPr>
          <p:cNvSpPr/>
          <p:nvPr/>
        </p:nvSpPr>
        <p:spPr>
          <a:xfrm>
            <a:off x="4197820" y="3177912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オンライン診察</a:t>
            </a:r>
            <a:endParaRPr lang="ja-JP" altLang="en-US" sz="1400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6E009B7B-9424-F14C-BC92-2B500CB2337D}"/>
              </a:ext>
            </a:extLst>
          </p:cNvPr>
          <p:cNvSpPr/>
          <p:nvPr/>
        </p:nvSpPr>
        <p:spPr>
          <a:xfrm>
            <a:off x="4295633" y="5100771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薬の処方など</a:t>
            </a:r>
            <a:endParaRPr lang="ja-JP" altLang="en-US" sz="1400"/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648A6A22-0C78-DC4A-A01A-84ADF0678034}"/>
              </a:ext>
            </a:extLst>
          </p:cNvPr>
          <p:cNvSpPr/>
          <p:nvPr/>
        </p:nvSpPr>
        <p:spPr>
          <a:xfrm>
            <a:off x="6516190" y="5073429"/>
            <a:ext cx="646331" cy="369332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b="1">
                <a:solidFill>
                  <a:schemeClr val="bg1"/>
                </a:solidFill>
              </a:rPr>
              <a:t>患者</a:t>
            </a: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42F90933-2FBA-E640-A00E-D0FEF1D1C085}"/>
              </a:ext>
            </a:extLst>
          </p:cNvPr>
          <p:cNvSpPr/>
          <p:nvPr/>
        </p:nvSpPr>
        <p:spPr>
          <a:xfrm>
            <a:off x="2825683" y="5073429"/>
            <a:ext cx="646331" cy="369332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b="1">
                <a:solidFill>
                  <a:schemeClr val="bg1"/>
                </a:solidFill>
              </a:rPr>
              <a:t>医者</a:t>
            </a: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69" name="右矢印 68">
            <a:extLst>
              <a:ext uri="{FF2B5EF4-FFF2-40B4-BE49-F238E27FC236}">
                <a16:creationId xmlns:a16="http://schemas.microsoft.com/office/drawing/2014/main" id="{0E5D426E-5FAB-6E4C-A413-E0EAB500DD69}"/>
              </a:ext>
            </a:extLst>
          </p:cNvPr>
          <p:cNvSpPr/>
          <p:nvPr/>
        </p:nvSpPr>
        <p:spPr>
          <a:xfrm rot="10800000">
            <a:off x="4083378" y="4357497"/>
            <a:ext cx="1697170" cy="262952"/>
          </a:xfrm>
          <a:prstGeom prst="rightArrow">
            <a:avLst/>
          </a:prstGeom>
          <a:solidFill>
            <a:srgbClr val="FFA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61880BB9-19F9-FB46-BBE5-0D802CAB3E5C}"/>
              </a:ext>
            </a:extLst>
          </p:cNvPr>
          <p:cNvSpPr/>
          <p:nvPr/>
        </p:nvSpPr>
        <p:spPr>
          <a:xfrm>
            <a:off x="4194794" y="4140539"/>
            <a:ext cx="1441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オンライン決済</a:t>
            </a:r>
            <a:endParaRPr lang="ja-JP" altLang="en-US" sz="1400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D3D78E28-CED7-3445-BEB8-E1E2CAC5D2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17643" y="4236327"/>
            <a:ext cx="510026" cy="510026"/>
          </a:xfrm>
          <a:prstGeom prst="rect">
            <a:avLst/>
          </a:prstGeom>
        </p:spPr>
      </p:pic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39E3A292-87C5-8444-8FD4-4D19BCF57381}"/>
              </a:ext>
            </a:extLst>
          </p:cNvPr>
          <p:cNvSpPr/>
          <p:nvPr/>
        </p:nvSpPr>
        <p:spPr>
          <a:xfrm>
            <a:off x="7858120" y="327455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>
                <a:solidFill>
                  <a:schemeClr val="bg1">
                    <a:lumMod val="50000"/>
                  </a:schemeClr>
                </a:solidFill>
              </a:rPr>
              <a:t>自宅</a:t>
            </a:r>
            <a:endParaRPr lang="ja-JP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CD4AC5C0-4B89-164B-A11F-0AEDF8863FBD}"/>
              </a:ext>
            </a:extLst>
          </p:cNvPr>
          <p:cNvSpPr/>
          <p:nvPr/>
        </p:nvSpPr>
        <p:spPr>
          <a:xfrm>
            <a:off x="407772" y="790831"/>
            <a:ext cx="9045146" cy="4942704"/>
          </a:xfrm>
          <a:prstGeom prst="roundRect">
            <a:avLst>
              <a:gd name="adj" fmla="val 6715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D3B24E13-38F5-3640-90CC-C2CA14F05197}"/>
              </a:ext>
            </a:extLst>
          </p:cNvPr>
          <p:cNvSpPr/>
          <p:nvPr/>
        </p:nvSpPr>
        <p:spPr>
          <a:xfrm>
            <a:off x="1754763" y="477421"/>
            <a:ext cx="6326559" cy="68150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52CC281-E433-AE4B-845C-A23E30EE7A15}"/>
              </a:ext>
            </a:extLst>
          </p:cNvPr>
          <p:cNvSpPr txBox="1"/>
          <p:nvPr/>
        </p:nvSpPr>
        <p:spPr>
          <a:xfrm>
            <a:off x="2377165" y="561156"/>
            <a:ext cx="5081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>
                <a:solidFill>
                  <a:schemeClr val="bg1"/>
                </a:solidFill>
              </a:rPr>
              <a:t>オンライン診療始めました</a:t>
            </a:r>
            <a:endParaRPr kumimoji="1" lang="ja-JP" altLang="en-US" sz="3200" b="1">
              <a:solidFill>
                <a:schemeClr val="bg1"/>
              </a:solidFill>
            </a:endParaRP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C760C246-9364-6644-B3C8-9A59416A4FD7}"/>
              </a:ext>
            </a:extLst>
          </p:cNvPr>
          <p:cNvGrpSpPr/>
          <p:nvPr/>
        </p:nvGrpSpPr>
        <p:grpSpPr>
          <a:xfrm>
            <a:off x="4746187" y="2759545"/>
            <a:ext cx="335066" cy="402947"/>
            <a:chOff x="919345" y="4070678"/>
            <a:chExt cx="392353" cy="471839"/>
          </a:xfrm>
        </p:grpSpPr>
        <p:sp>
          <p:nvSpPr>
            <p:cNvPr id="35" name="円/楕円 34">
              <a:extLst>
                <a:ext uri="{FF2B5EF4-FFF2-40B4-BE49-F238E27FC236}">
                  <a16:creationId xmlns:a16="http://schemas.microsoft.com/office/drawing/2014/main" id="{0F01C34A-3EA6-F347-9A2A-2905CD62696F}"/>
                </a:ext>
              </a:extLst>
            </p:cNvPr>
            <p:cNvSpPr/>
            <p:nvPr/>
          </p:nvSpPr>
          <p:spPr>
            <a:xfrm>
              <a:off x="919345" y="4150164"/>
              <a:ext cx="392353" cy="3923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5D94D041-FDE6-B748-9F29-C6FA5061F947}"/>
                </a:ext>
              </a:extLst>
            </p:cNvPr>
            <p:cNvSpPr txBox="1"/>
            <p:nvPr/>
          </p:nvSpPr>
          <p:spPr>
            <a:xfrm>
              <a:off x="920141" y="4070678"/>
              <a:ext cx="307134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>
                  <a:solidFill>
                    <a:schemeClr val="bg1"/>
                  </a:solidFill>
                </a:rPr>
                <a:t>1</a:t>
              </a:r>
              <a:endParaRPr kumimoji="1" lang="ja-JP" altLang="en-US" sz="2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2FCC877E-03EB-CC47-A79C-8CD0D2E5D503}"/>
              </a:ext>
            </a:extLst>
          </p:cNvPr>
          <p:cNvGrpSpPr/>
          <p:nvPr/>
        </p:nvGrpSpPr>
        <p:grpSpPr>
          <a:xfrm>
            <a:off x="4740901" y="3721821"/>
            <a:ext cx="335066" cy="461665"/>
            <a:chOff x="919345" y="4070678"/>
            <a:chExt cx="392353" cy="540597"/>
          </a:xfrm>
        </p:grpSpPr>
        <p:sp>
          <p:nvSpPr>
            <p:cNvPr id="51" name="円/楕円 50">
              <a:extLst>
                <a:ext uri="{FF2B5EF4-FFF2-40B4-BE49-F238E27FC236}">
                  <a16:creationId xmlns:a16="http://schemas.microsoft.com/office/drawing/2014/main" id="{57BC81BE-9F3D-9248-BCEA-EA5BA49E75E8}"/>
                </a:ext>
              </a:extLst>
            </p:cNvPr>
            <p:cNvSpPr/>
            <p:nvPr/>
          </p:nvSpPr>
          <p:spPr>
            <a:xfrm>
              <a:off x="919345" y="4150164"/>
              <a:ext cx="392353" cy="3923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22A5EDDF-62F7-F041-8076-DF54D7727550}"/>
                </a:ext>
              </a:extLst>
            </p:cNvPr>
            <p:cNvSpPr txBox="1"/>
            <p:nvPr/>
          </p:nvSpPr>
          <p:spPr>
            <a:xfrm>
              <a:off x="920141" y="4070678"/>
              <a:ext cx="307134" cy="54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>
                  <a:solidFill>
                    <a:schemeClr val="bg1"/>
                  </a:solidFill>
                </a:rPr>
                <a:t>2</a:t>
              </a:r>
              <a:endParaRPr kumimoji="1" lang="ja-JP" altLang="en-US" sz="2400" b="1">
                <a:solidFill>
                  <a:schemeClr val="bg1"/>
                </a:solidFill>
              </a:endParaRPr>
            </a:p>
          </p:txBody>
        </p:sp>
      </p:grpSp>
      <p:sp>
        <p:nvSpPr>
          <p:cNvPr id="68" name="右矢印 67">
            <a:extLst>
              <a:ext uri="{FF2B5EF4-FFF2-40B4-BE49-F238E27FC236}">
                <a16:creationId xmlns:a16="http://schemas.microsoft.com/office/drawing/2014/main" id="{06A9C3A7-2EFB-8F4D-ADD1-5D61474354E1}"/>
              </a:ext>
            </a:extLst>
          </p:cNvPr>
          <p:cNvSpPr/>
          <p:nvPr/>
        </p:nvSpPr>
        <p:spPr>
          <a:xfrm>
            <a:off x="4083378" y="5327077"/>
            <a:ext cx="1697170" cy="262952"/>
          </a:xfrm>
          <a:prstGeom prst="rightArrow">
            <a:avLst/>
          </a:prstGeom>
          <a:solidFill>
            <a:srgbClr val="FFA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7F7A4914-50D0-324B-870C-D2678F10A1B4}"/>
              </a:ext>
            </a:extLst>
          </p:cNvPr>
          <p:cNvGrpSpPr/>
          <p:nvPr/>
        </p:nvGrpSpPr>
        <p:grpSpPr>
          <a:xfrm>
            <a:off x="4740901" y="4676366"/>
            <a:ext cx="335066" cy="461665"/>
            <a:chOff x="919345" y="4070678"/>
            <a:chExt cx="392353" cy="540597"/>
          </a:xfrm>
        </p:grpSpPr>
        <p:sp>
          <p:nvSpPr>
            <p:cNvPr id="74" name="円/楕円 73">
              <a:extLst>
                <a:ext uri="{FF2B5EF4-FFF2-40B4-BE49-F238E27FC236}">
                  <a16:creationId xmlns:a16="http://schemas.microsoft.com/office/drawing/2014/main" id="{8C5B9786-5F38-7148-8F1D-4CA92A04A6D9}"/>
                </a:ext>
              </a:extLst>
            </p:cNvPr>
            <p:cNvSpPr/>
            <p:nvPr/>
          </p:nvSpPr>
          <p:spPr>
            <a:xfrm>
              <a:off x="919345" y="4150164"/>
              <a:ext cx="392353" cy="39235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F1DE1271-FAA8-B54C-BC9B-43D41705B49B}"/>
                </a:ext>
              </a:extLst>
            </p:cNvPr>
            <p:cNvSpPr txBox="1"/>
            <p:nvPr/>
          </p:nvSpPr>
          <p:spPr>
            <a:xfrm>
              <a:off x="920141" y="4070678"/>
              <a:ext cx="307134" cy="540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>
                  <a:solidFill>
                    <a:schemeClr val="bg1"/>
                  </a:solidFill>
                </a:rPr>
                <a:t>3</a:t>
              </a:r>
              <a:endParaRPr kumimoji="1" lang="ja-JP" altLang="en-US" sz="2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5555963E-F208-4F4A-AF08-6CDD48B6CCC7}"/>
              </a:ext>
            </a:extLst>
          </p:cNvPr>
          <p:cNvGrpSpPr/>
          <p:nvPr/>
        </p:nvGrpSpPr>
        <p:grpSpPr>
          <a:xfrm rot="9584926" flipH="1" flipV="1">
            <a:off x="5822960" y="5069363"/>
            <a:ext cx="563598" cy="494911"/>
            <a:chOff x="4483620" y="4503001"/>
            <a:chExt cx="601257" cy="527983"/>
          </a:xfrm>
        </p:grpSpPr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3A97FABB-83E8-6D49-A8AD-2AD11F06C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384414" flipH="1">
              <a:off x="4483620" y="4837095"/>
              <a:ext cx="393726" cy="193889"/>
            </a:xfrm>
            <a:prstGeom prst="rect">
              <a:avLst/>
            </a:prstGeom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BFC613AD-4C71-A444-8093-28AFD4FCE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3219942" flipH="1">
              <a:off x="4547929" y="4602920"/>
              <a:ext cx="393725" cy="193888"/>
            </a:xfrm>
            <a:prstGeom prst="rect">
              <a:avLst/>
            </a:prstGeom>
          </p:spPr>
        </p:pic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620C141E-3ED9-6C48-A4B1-ECC783987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2396750" flipH="1">
              <a:off x="4900444" y="4804632"/>
              <a:ext cx="184433" cy="161907"/>
            </a:xfrm>
            <a:prstGeom prst="rect">
              <a:avLst/>
            </a:prstGeom>
          </p:spPr>
        </p:pic>
        <p:pic>
          <p:nvPicPr>
            <p:cNvPr id="66" name="図 65">
              <a:extLst>
                <a:ext uri="{FF2B5EF4-FFF2-40B4-BE49-F238E27FC236}">
                  <a16:creationId xmlns:a16="http://schemas.microsoft.com/office/drawing/2014/main" id="{884F9EDC-BB42-6B49-8AE7-6F1742D4C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943018" flipH="1">
              <a:off x="4892210" y="4591681"/>
              <a:ext cx="184433" cy="161907"/>
            </a:xfrm>
            <a:prstGeom prst="rect">
              <a:avLst/>
            </a:prstGeom>
          </p:spPr>
        </p:pic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07EEB24-ECA2-7D4B-A944-A2274CFD4BF3}"/>
              </a:ext>
            </a:extLst>
          </p:cNvPr>
          <p:cNvSpPr txBox="1"/>
          <p:nvPr/>
        </p:nvSpPr>
        <p:spPr>
          <a:xfrm>
            <a:off x="1131198" y="1271704"/>
            <a:ext cx="7575341" cy="1298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オンライン診療とはタブレットやスマートフォンを用いて、</a:t>
            </a:r>
            <a:endParaRPr lang="en-US" altLang="ja-JP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ja-JP" alt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インターネット上で医師の診察や薬の処方を受けられるサービスです。</a:t>
            </a:r>
          </a:p>
          <a:p>
            <a:pPr algn="ctr">
              <a:lnSpc>
                <a:spcPct val="150000"/>
              </a:lnSpc>
            </a:pPr>
            <a:r>
              <a:rPr lang="ja-JP" alt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医療機関に行かなくてもいいので、通院する手間を省くことができます。</a:t>
            </a:r>
            <a:endParaRPr kumimoji="1" lang="ja-JP" altLang="en-US" b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429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</TotalTime>
  <Words>61</Words>
  <Application>Microsoft Macintosh PowerPoint</Application>
  <PresentationFormat>A4 210 x 297 mm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まる 名古屋</dc:creator>
  <cp:lastModifiedBy>はま</cp:lastModifiedBy>
  <cp:revision>32</cp:revision>
  <dcterms:created xsi:type="dcterms:W3CDTF">2020-04-23T05:34:47Z</dcterms:created>
  <dcterms:modified xsi:type="dcterms:W3CDTF">2020-05-13T08:45:21Z</dcterms:modified>
</cp:coreProperties>
</file>