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907588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572" userDrawn="1">
          <p15:clr>
            <a:srgbClr val="A4A3A4"/>
          </p15:clr>
        </p15:guide>
        <p15:guide id="3" pos="3725" userDrawn="1">
          <p15:clr>
            <a:srgbClr val="A4A3A4"/>
          </p15:clr>
        </p15:guide>
        <p15:guide id="4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  <a:srgbClr val="FDC00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20"/>
    <p:restoredTop sz="94553"/>
  </p:normalViewPr>
  <p:slideViewPr>
    <p:cSldViewPr snapToGrid="0" snapToObjects="1" showGuides="1">
      <p:cViewPr>
        <p:scale>
          <a:sx n="99" d="100"/>
          <a:sy n="99" d="100"/>
        </p:scale>
        <p:origin x="3824" y="304"/>
      </p:cViewPr>
      <p:guideLst>
        <p:guide pos="572"/>
        <p:guide pos="3725"/>
        <p:guide pos="2160"/>
        <p:guide orient="horz"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0D112-A8EC-D649-8510-8EE02373BFFA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76647-0CBB-8840-A85F-BE11E4E67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893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A76647-0CBB-8840-A85F-BE11E4E677F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982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597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693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58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94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16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84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405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20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016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659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26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17D87-FE72-4743-ACE8-00E9AA774F89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922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436ABB2-FA48-2340-A378-825B01B1887D}"/>
              </a:ext>
            </a:extLst>
          </p:cNvPr>
          <p:cNvSpPr/>
          <p:nvPr/>
        </p:nvSpPr>
        <p:spPr>
          <a:xfrm>
            <a:off x="0" y="5830"/>
            <a:ext cx="6858000" cy="9907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24">
            <a:extLst>
              <a:ext uri="{FF2B5EF4-FFF2-40B4-BE49-F238E27FC236}">
                <a16:creationId xmlns:a16="http://schemas.microsoft.com/office/drawing/2014/main" id="{59024A7F-5F83-354D-9DB0-BBCD5965BE98}"/>
              </a:ext>
            </a:extLst>
          </p:cNvPr>
          <p:cNvSpPr/>
          <p:nvPr/>
        </p:nvSpPr>
        <p:spPr>
          <a:xfrm>
            <a:off x="496956" y="437320"/>
            <a:ext cx="5903843" cy="9044609"/>
          </a:xfrm>
          <a:prstGeom prst="roundRect">
            <a:avLst>
              <a:gd name="adj" fmla="val 656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1D56A6-139C-0949-95A0-3CA09685071F}"/>
              </a:ext>
            </a:extLst>
          </p:cNvPr>
          <p:cNvSpPr txBox="1"/>
          <p:nvPr/>
        </p:nvSpPr>
        <p:spPr>
          <a:xfrm>
            <a:off x="214130" y="913305"/>
            <a:ext cx="642242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200" b="1">
                <a:solidFill>
                  <a:schemeClr val="accent2"/>
                </a:solidFill>
              </a:rPr>
              <a:t>面会禁止</a:t>
            </a:r>
            <a:endParaRPr kumimoji="1" lang="ja-JP" altLang="en-US" sz="10200" b="1">
              <a:solidFill>
                <a:schemeClr val="accent2"/>
              </a:solidFill>
            </a:endParaRP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90BF47ED-77CA-2A47-A0F3-544F7D048886}"/>
              </a:ext>
            </a:extLst>
          </p:cNvPr>
          <p:cNvCxnSpPr>
            <a:cxnSpLocks/>
          </p:cNvCxnSpPr>
          <p:nvPr/>
        </p:nvCxnSpPr>
        <p:spPr>
          <a:xfrm>
            <a:off x="1118738" y="4362244"/>
            <a:ext cx="4599437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E7E1AC-DF66-1C42-8559-82ED46DC78DB}"/>
              </a:ext>
            </a:extLst>
          </p:cNvPr>
          <p:cNvSpPr txBox="1"/>
          <p:nvPr/>
        </p:nvSpPr>
        <p:spPr>
          <a:xfrm>
            <a:off x="760102" y="2645365"/>
            <a:ext cx="5583548" cy="2439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>
                <a:solidFill>
                  <a:schemeClr val="tx1">
                    <a:lumMod val="85000"/>
                    <a:lumOff val="15000"/>
                  </a:schemeClr>
                </a:solidFill>
              </a:rPr>
              <a:t>新型コロナウイルス感染対策として、</a:t>
            </a:r>
          </a:p>
          <a:p>
            <a:pPr algn="ctr">
              <a:lnSpc>
                <a:spcPct val="150000"/>
              </a:lnSpc>
            </a:pPr>
            <a:r>
              <a:rPr lang="ja-JP" altLang="en-US" sz="2400" b="1">
                <a:solidFill>
                  <a:schemeClr val="tx1">
                    <a:lumMod val="85000"/>
                    <a:lumOff val="15000"/>
                  </a:schemeClr>
                </a:solidFill>
              </a:rPr>
              <a:t>入院患者様への面会は、</a:t>
            </a:r>
            <a:endParaRPr lang="en-US" altLang="ja-JP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sz="3200" b="1">
                <a:solidFill>
                  <a:srgbClr val="ED7D31"/>
                </a:solidFill>
              </a:rPr>
              <a:t>原則禁止としております。</a:t>
            </a:r>
            <a:endParaRPr lang="en-US" altLang="ja-JP" sz="3200" b="1" dirty="0">
              <a:solidFill>
                <a:srgbClr val="ED7D3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b="1">
                <a:solidFill>
                  <a:schemeClr val="tx1">
                    <a:lumMod val="85000"/>
                    <a:lumOff val="15000"/>
                  </a:schemeClr>
                </a:solidFill>
              </a:rPr>
              <a:t>以下の場合のみ面会可能です。</a:t>
            </a:r>
            <a:endParaRPr kumimoji="1" lang="ja-JP" altLang="en-US" sz="2400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386909B-5B80-8B4F-ADDE-B5E2C7106AFA}"/>
              </a:ext>
            </a:extLst>
          </p:cNvPr>
          <p:cNvSpPr txBox="1"/>
          <p:nvPr/>
        </p:nvSpPr>
        <p:spPr>
          <a:xfrm>
            <a:off x="1311698" y="8070107"/>
            <a:ext cx="4255869" cy="363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>
                <a:solidFill>
                  <a:schemeClr val="tx1">
                    <a:lumMod val="85000"/>
                    <a:lumOff val="15000"/>
                  </a:schemeClr>
                </a:solidFill>
              </a:rPr>
              <a:t>ご理解・ご協力をお願い致します。</a:t>
            </a:r>
            <a:endParaRPr kumimoji="1" lang="ja-JP" altLang="en-US" sz="2000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77C509DB-DA4E-DF43-9BC1-F29CFCE0E8DC}"/>
              </a:ext>
            </a:extLst>
          </p:cNvPr>
          <p:cNvSpPr/>
          <p:nvPr/>
        </p:nvSpPr>
        <p:spPr>
          <a:xfrm>
            <a:off x="1628704" y="5854765"/>
            <a:ext cx="22365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b="1">
                <a:solidFill>
                  <a:schemeClr val="tx1">
                    <a:lumMod val="50000"/>
                    <a:lumOff val="50000"/>
                  </a:schemeClr>
                </a:solidFill>
              </a:rPr>
              <a:t>例）手続き・説明など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099ECAB-6F72-B740-8E1B-D06AD5E57E0B}"/>
              </a:ext>
            </a:extLst>
          </p:cNvPr>
          <p:cNvSpPr txBox="1"/>
          <p:nvPr/>
        </p:nvSpPr>
        <p:spPr>
          <a:xfrm>
            <a:off x="1632863" y="5507014"/>
            <a:ext cx="46368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>
                <a:solidFill>
                  <a:schemeClr val="accent2"/>
                </a:solidFill>
              </a:rPr>
              <a:t>病院が来院を依頼した場合</a:t>
            </a:r>
            <a:endParaRPr lang="en-US" altLang="ja-JP" sz="2200" b="1" dirty="0">
              <a:solidFill>
                <a:schemeClr val="accent2"/>
              </a:solidFill>
            </a:endParaRP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9053B837-CB3F-B84D-9F6C-C1F3318678C4}"/>
              </a:ext>
            </a:extLst>
          </p:cNvPr>
          <p:cNvGrpSpPr/>
          <p:nvPr/>
        </p:nvGrpSpPr>
        <p:grpSpPr>
          <a:xfrm>
            <a:off x="904684" y="5535293"/>
            <a:ext cx="539308" cy="584775"/>
            <a:chOff x="919345" y="4127639"/>
            <a:chExt cx="392353" cy="425431"/>
          </a:xfrm>
        </p:grpSpPr>
        <p:sp>
          <p:nvSpPr>
            <p:cNvPr id="26" name="円/楕円 25">
              <a:extLst>
                <a:ext uri="{FF2B5EF4-FFF2-40B4-BE49-F238E27FC236}">
                  <a16:creationId xmlns:a16="http://schemas.microsoft.com/office/drawing/2014/main" id="{7AF88AF3-0EAA-BD48-AB4F-5F3C713FFDEA}"/>
                </a:ext>
              </a:extLst>
            </p:cNvPr>
            <p:cNvSpPr/>
            <p:nvPr/>
          </p:nvSpPr>
          <p:spPr>
            <a:xfrm>
              <a:off x="919345" y="4150164"/>
              <a:ext cx="392353" cy="39235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E2C22256-B5DC-A54A-A53A-7DFDA768A884}"/>
                </a:ext>
              </a:extLst>
            </p:cNvPr>
            <p:cNvSpPr txBox="1"/>
            <p:nvPr/>
          </p:nvSpPr>
          <p:spPr>
            <a:xfrm>
              <a:off x="976385" y="4127639"/>
              <a:ext cx="282646" cy="425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>
                  <a:solidFill>
                    <a:schemeClr val="bg1"/>
                  </a:solidFill>
                </a:rPr>
                <a:t>1</a:t>
              </a:r>
              <a:endParaRPr kumimoji="1" lang="ja-JP" altLang="en-US" sz="3200" b="1">
                <a:solidFill>
                  <a:schemeClr val="bg1"/>
                </a:solidFill>
              </a:endParaRPr>
            </a:p>
          </p:txBody>
        </p:sp>
      </p:grp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67231408-C828-2B4E-ADC1-ECC50214A94D}"/>
              </a:ext>
            </a:extLst>
          </p:cNvPr>
          <p:cNvSpPr/>
          <p:nvPr/>
        </p:nvSpPr>
        <p:spPr>
          <a:xfrm>
            <a:off x="1628704" y="6673632"/>
            <a:ext cx="20313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b="1">
                <a:solidFill>
                  <a:schemeClr val="tx1">
                    <a:lumMod val="50000"/>
                    <a:lumOff val="50000"/>
                  </a:schemeClr>
                </a:solidFill>
              </a:rPr>
              <a:t>例）病状の急変など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0455BCEC-45DC-DF4F-9DBA-24C0BEC307FC}"/>
              </a:ext>
            </a:extLst>
          </p:cNvPr>
          <p:cNvSpPr txBox="1"/>
          <p:nvPr/>
        </p:nvSpPr>
        <p:spPr>
          <a:xfrm>
            <a:off x="1630270" y="6314768"/>
            <a:ext cx="47133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>
                <a:solidFill>
                  <a:schemeClr val="accent2"/>
                </a:solidFill>
              </a:rPr>
              <a:t>緊急面会が必要な場合</a:t>
            </a:r>
            <a:endParaRPr kumimoji="1" lang="ja-JP" altLang="en-US" sz="2200" b="1">
              <a:solidFill>
                <a:schemeClr val="accent2"/>
              </a:solidFill>
            </a:endParaRPr>
          </a:p>
        </p:txBody>
      </p: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7059520C-8CAE-3D4D-83BD-E168B32CD001}"/>
              </a:ext>
            </a:extLst>
          </p:cNvPr>
          <p:cNvGrpSpPr/>
          <p:nvPr/>
        </p:nvGrpSpPr>
        <p:grpSpPr>
          <a:xfrm>
            <a:off x="904684" y="6356688"/>
            <a:ext cx="539308" cy="584775"/>
            <a:chOff x="919345" y="4132459"/>
            <a:chExt cx="392353" cy="425431"/>
          </a:xfrm>
        </p:grpSpPr>
        <p:sp>
          <p:nvSpPr>
            <p:cNvPr id="44" name="円/楕円 43">
              <a:extLst>
                <a:ext uri="{FF2B5EF4-FFF2-40B4-BE49-F238E27FC236}">
                  <a16:creationId xmlns:a16="http://schemas.microsoft.com/office/drawing/2014/main" id="{9FEBE6C4-93A2-B347-BDC8-A2A99C69DD5F}"/>
                </a:ext>
              </a:extLst>
            </p:cNvPr>
            <p:cNvSpPr/>
            <p:nvPr/>
          </p:nvSpPr>
          <p:spPr>
            <a:xfrm>
              <a:off x="919345" y="4150164"/>
              <a:ext cx="392353" cy="39235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F7B69F1E-4BB2-0C4D-A783-08F12B2948B5}"/>
                </a:ext>
              </a:extLst>
            </p:cNvPr>
            <p:cNvSpPr txBox="1"/>
            <p:nvPr/>
          </p:nvSpPr>
          <p:spPr>
            <a:xfrm>
              <a:off x="976385" y="4132459"/>
              <a:ext cx="282646" cy="425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>
                  <a:solidFill>
                    <a:schemeClr val="bg1"/>
                  </a:solidFill>
                </a:rPr>
                <a:t>2</a:t>
              </a:r>
              <a:endParaRPr kumimoji="1" lang="ja-JP" altLang="en-US" sz="3200" b="1">
                <a:solidFill>
                  <a:schemeClr val="bg1"/>
                </a:solidFill>
              </a:endParaRPr>
            </a:p>
          </p:txBody>
        </p: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5149FE9-738E-154B-AF85-F1EBB2317FF9}"/>
              </a:ext>
            </a:extLst>
          </p:cNvPr>
          <p:cNvSpPr/>
          <p:nvPr/>
        </p:nvSpPr>
        <p:spPr>
          <a:xfrm>
            <a:off x="1628704" y="7428479"/>
            <a:ext cx="24416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b="1">
                <a:solidFill>
                  <a:schemeClr val="tx1">
                    <a:lumMod val="50000"/>
                    <a:lumOff val="50000"/>
                  </a:schemeClr>
                </a:solidFill>
              </a:rPr>
              <a:t>例）入院用品の持参など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41B8C14-CEE1-6D49-A723-C29CCB62EF35}"/>
              </a:ext>
            </a:extLst>
          </p:cNvPr>
          <p:cNvSpPr txBox="1"/>
          <p:nvPr/>
        </p:nvSpPr>
        <p:spPr>
          <a:xfrm>
            <a:off x="1608148" y="7084172"/>
            <a:ext cx="466157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>
                <a:solidFill>
                  <a:schemeClr val="accent2"/>
                </a:solidFill>
              </a:rPr>
              <a:t>その他、病院が面会を認めた場合</a:t>
            </a:r>
            <a:endParaRPr lang="en-US" altLang="ja-JP" sz="2200" b="1" dirty="0">
              <a:solidFill>
                <a:schemeClr val="accent2"/>
              </a:solidFill>
            </a:endParaRPr>
          </a:p>
        </p:txBody>
      </p: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A86D7269-D227-9F4E-8B69-C544EDD0A792}"/>
              </a:ext>
            </a:extLst>
          </p:cNvPr>
          <p:cNvGrpSpPr/>
          <p:nvPr/>
        </p:nvGrpSpPr>
        <p:grpSpPr>
          <a:xfrm>
            <a:off x="904684" y="7117669"/>
            <a:ext cx="539308" cy="584775"/>
            <a:chOff x="919345" y="4134161"/>
            <a:chExt cx="392353" cy="425431"/>
          </a:xfrm>
        </p:grpSpPr>
        <p:sp>
          <p:nvSpPr>
            <p:cNvPr id="48" name="円/楕円 47">
              <a:extLst>
                <a:ext uri="{FF2B5EF4-FFF2-40B4-BE49-F238E27FC236}">
                  <a16:creationId xmlns:a16="http://schemas.microsoft.com/office/drawing/2014/main" id="{45A240F2-7DFB-8843-A110-208108D3B277}"/>
                </a:ext>
              </a:extLst>
            </p:cNvPr>
            <p:cNvSpPr/>
            <p:nvPr/>
          </p:nvSpPr>
          <p:spPr>
            <a:xfrm>
              <a:off x="919345" y="4150164"/>
              <a:ext cx="392353" cy="39235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97302B6A-A5DF-5C43-BC5A-C137D6575158}"/>
                </a:ext>
              </a:extLst>
            </p:cNvPr>
            <p:cNvSpPr txBox="1"/>
            <p:nvPr/>
          </p:nvSpPr>
          <p:spPr>
            <a:xfrm>
              <a:off x="982907" y="4134161"/>
              <a:ext cx="282646" cy="425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>
                  <a:solidFill>
                    <a:schemeClr val="bg1"/>
                  </a:solidFill>
                </a:rPr>
                <a:t>3</a:t>
              </a:r>
              <a:endParaRPr kumimoji="1" lang="ja-JP" altLang="en-US" sz="3200" b="1">
                <a:solidFill>
                  <a:schemeClr val="bg1"/>
                </a:solidFill>
              </a:endParaRPr>
            </a:p>
          </p:txBody>
        </p:sp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E940A1A0-3DDC-7B48-B8C8-0A3BB0CF6C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1546" y="8723765"/>
            <a:ext cx="1555852" cy="419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175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</TotalTime>
  <Words>82</Words>
  <Application>Microsoft Macintosh PowerPoint</Application>
  <PresentationFormat>ユーザー設定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はま</cp:lastModifiedBy>
  <cp:revision>14</cp:revision>
  <dcterms:created xsi:type="dcterms:W3CDTF">2020-04-23T00:19:28Z</dcterms:created>
  <dcterms:modified xsi:type="dcterms:W3CDTF">2020-07-07T06:21:24Z</dcterms:modified>
</cp:coreProperties>
</file>