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54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693" userDrawn="1">
          <p15:clr>
            <a:srgbClr val="A4A3A4"/>
          </p15:clr>
        </p15:guide>
        <p15:guide id="4" pos="5501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orient="horz" pos="20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1565B1"/>
    <a:srgbClr val="26A1E9"/>
    <a:srgbClr val="D9302C"/>
    <a:srgbClr val="EB6FA5"/>
    <a:srgbClr val="146A34"/>
    <a:srgbClr val="229944"/>
    <a:srgbClr val="ED7D31"/>
    <a:srgbClr val="F9B62B"/>
    <a:srgbClr val="F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3132"/>
  </p:normalViewPr>
  <p:slideViewPr>
    <p:cSldViewPr snapToGrid="0" snapToObjects="1" showGuides="1">
      <p:cViewPr varScale="1">
        <p:scale>
          <a:sx n="118" d="100"/>
          <a:sy n="118" d="100"/>
        </p:scale>
        <p:origin x="2096" y="192"/>
      </p:cViewPr>
      <p:guideLst>
        <p:guide orient="horz" pos="2954"/>
        <p:guide pos="3097"/>
        <p:guide pos="693"/>
        <p:guide pos="5501"/>
        <p:guide orient="horz" pos="4088"/>
        <p:guide orient="horz" pos="20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970435" y="1255805"/>
            <a:ext cx="8066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休診日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は下記の通り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です。</a:t>
            </a:r>
            <a:endParaRPr lang="en-US" altLang="ja-JP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2021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日（月）</a:t>
            </a:r>
            <a:r>
              <a:rPr lang="ja-JP" altLang="en-U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から通常通り、診療いたします。</a:t>
            </a:r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106092" y="423631"/>
            <a:ext cx="7619007" cy="681509"/>
          </a:xfrm>
          <a:prstGeom prst="roundRect">
            <a:avLst>
              <a:gd name="adj" fmla="val 50000"/>
            </a:avLst>
          </a:prstGeom>
          <a:solidFill>
            <a:srgbClr val="ED7D3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E96385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1669837" y="523812"/>
            <a:ext cx="649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spc="-150">
                <a:solidFill>
                  <a:schemeClr val="bg1"/>
                </a:solidFill>
              </a:rPr>
              <a:t>年末年始期間中　休診日のご案内</a:t>
            </a:r>
            <a:endParaRPr kumimoji="1" lang="ja-JP" altLang="en-US" sz="3200" b="1" spc="-150">
              <a:solidFill>
                <a:schemeClr val="bg1"/>
              </a:solidFill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D34AC51D-23DC-054A-9A40-81BE50EF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50863"/>
              </p:ext>
            </p:extLst>
          </p:nvPr>
        </p:nvGraphicFramePr>
        <p:xfrm>
          <a:off x="1113206" y="2069876"/>
          <a:ext cx="7634284" cy="404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612">
                  <a:extLst>
                    <a:ext uri="{9D8B030D-6E8A-4147-A177-3AD203B41FA5}">
                      <a16:colId xmlns:a16="http://schemas.microsoft.com/office/drawing/2014/main" val="2144597833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4179569513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661015674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236150109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223068966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3945334401"/>
                    </a:ext>
                  </a:extLst>
                </a:gridCol>
                <a:gridCol w="1090612">
                  <a:extLst>
                    <a:ext uri="{9D8B030D-6E8A-4147-A177-3AD203B41FA5}">
                      <a16:colId xmlns:a16="http://schemas.microsoft.com/office/drawing/2014/main" val="1419861072"/>
                    </a:ext>
                  </a:extLst>
                </a:gridCol>
              </a:tblGrid>
              <a:tr h="4045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月</a:t>
                      </a:r>
                      <a:endParaRPr kumimoji="1" lang="ja-JP" altLang="en-US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火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水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木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金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土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D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/>
                        <a:t>日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D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725127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03AD10DB-0AAE-F647-B96C-C87CC186C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568027"/>
              </p:ext>
            </p:extLst>
          </p:nvPr>
        </p:nvGraphicFramePr>
        <p:xfrm>
          <a:off x="1106092" y="2539726"/>
          <a:ext cx="7634290" cy="14554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3677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1093677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072228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2841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12/28</a:t>
                      </a:r>
                      <a:endParaRPr kumimoji="1" lang="ja-JP" altLang="en-US" sz="2400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29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30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31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1/1</a:t>
                      </a:r>
                      <a:endParaRPr kumimoji="1" lang="ja-JP" altLang="en-US" sz="240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/>
                        <a:t>2</a:t>
                      </a:r>
                      <a:endParaRPr kumimoji="1" lang="ja-JP" altLang="en-US" sz="240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3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998248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ja-JP" altLang="en-US" sz="150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</a:tbl>
          </a:graphicData>
        </a:graphic>
      </p:graphicFrame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92BDF61-D584-044C-81DD-83BF13A13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616670"/>
              </p:ext>
            </p:extLst>
          </p:nvPr>
        </p:nvGraphicFramePr>
        <p:xfrm>
          <a:off x="1113201" y="4093306"/>
          <a:ext cx="7619640" cy="14671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6215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1114554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1087718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065029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37999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4</a:t>
                      </a:r>
                      <a:endParaRPr kumimoji="1" lang="ja-JP" altLang="en-US" sz="2400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6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7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9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1009900"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</a:tbl>
          </a:graphicData>
        </a:graphic>
      </p:graphicFrame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39F6D2CD-EA4C-814B-9D84-4BB6D2CEFA7D}"/>
              </a:ext>
            </a:extLst>
          </p:cNvPr>
          <p:cNvGrpSpPr/>
          <p:nvPr/>
        </p:nvGrpSpPr>
        <p:grpSpPr>
          <a:xfrm>
            <a:off x="11582843" y="5041654"/>
            <a:ext cx="800219" cy="653305"/>
            <a:chOff x="1771497" y="6155026"/>
            <a:chExt cx="800219" cy="653305"/>
          </a:xfrm>
        </p:grpSpPr>
        <p:sp>
          <p:nvSpPr>
            <p:cNvPr id="98" name="正方形/長方形 97">
              <a:extLst>
                <a:ext uri="{FF2B5EF4-FFF2-40B4-BE49-F238E27FC236}">
                  <a16:creationId xmlns:a16="http://schemas.microsoft.com/office/drawing/2014/main" id="{96E29F86-0A0F-8942-B47A-441215E643A8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  <p:sp>
          <p:nvSpPr>
            <p:cNvPr id="99" name="星 5 98">
              <a:extLst>
                <a:ext uri="{FF2B5EF4-FFF2-40B4-BE49-F238E27FC236}">
                  <a16:creationId xmlns:a16="http://schemas.microsoft.com/office/drawing/2014/main" id="{73C3CA10-5687-E94C-AEE1-8237DBC378BC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E784F5D8-BA97-5F47-BE80-AB6EF01B8371}"/>
              </a:ext>
            </a:extLst>
          </p:cNvPr>
          <p:cNvGrpSpPr/>
          <p:nvPr/>
        </p:nvGrpSpPr>
        <p:grpSpPr>
          <a:xfrm>
            <a:off x="10669768" y="5053376"/>
            <a:ext cx="878767" cy="611675"/>
            <a:chOff x="1523627" y="219889"/>
            <a:chExt cx="878767" cy="611675"/>
          </a:xfrm>
        </p:grpSpPr>
        <p:sp>
          <p:nvSpPr>
            <p:cNvPr id="101" name="三角形 100">
              <a:extLst>
                <a:ext uri="{FF2B5EF4-FFF2-40B4-BE49-F238E27FC236}">
                  <a16:creationId xmlns:a16="http://schemas.microsoft.com/office/drawing/2014/main" id="{F305E43A-3D65-D645-B414-C282790D4B5D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F9B62B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02" name="正方形/長方形 101">
              <a:extLst>
                <a:ext uri="{FF2B5EF4-FFF2-40B4-BE49-F238E27FC236}">
                  <a16:creationId xmlns:a16="http://schemas.microsoft.com/office/drawing/2014/main" id="{39B78A5E-387D-234E-BC4A-30062D0D32AA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F9B62B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F9B62B"/>
                  </a:solidFill>
                </a:rPr>
                <a:t>※1</a:t>
              </a:r>
              <a:endParaRPr lang="ja-JP" altLang="en-US" sz="1200">
                <a:solidFill>
                  <a:srgbClr val="F9B62B"/>
                </a:solidFill>
              </a:endParaRPr>
            </a:p>
          </p:txBody>
        </p:sp>
      </p:grpSp>
      <p:grpSp>
        <p:nvGrpSpPr>
          <p:cNvPr id="148" name="グループ化 147">
            <a:extLst>
              <a:ext uri="{FF2B5EF4-FFF2-40B4-BE49-F238E27FC236}">
                <a16:creationId xmlns:a16="http://schemas.microsoft.com/office/drawing/2014/main" id="{82933EB1-B579-CE4E-8CEE-745D322C5A32}"/>
              </a:ext>
            </a:extLst>
          </p:cNvPr>
          <p:cNvGrpSpPr/>
          <p:nvPr/>
        </p:nvGrpSpPr>
        <p:grpSpPr>
          <a:xfrm>
            <a:off x="12480211" y="5074698"/>
            <a:ext cx="646331" cy="622609"/>
            <a:chOff x="367619" y="208955"/>
            <a:chExt cx="646331" cy="622609"/>
          </a:xfrm>
        </p:grpSpPr>
        <p:grpSp>
          <p:nvGrpSpPr>
            <p:cNvPr id="149" name="グループ化 148">
              <a:extLst>
                <a:ext uri="{FF2B5EF4-FFF2-40B4-BE49-F238E27FC236}">
                  <a16:creationId xmlns:a16="http://schemas.microsoft.com/office/drawing/2014/main" id="{CDA79FFE-360D-5241-8D17-C78C300F59EE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51" name="直線コネクタ 150">
                <a:extLst>
                  <a:ext uri="{FF2B5EF4-FFF2-40B4-BE49-F238E27FC236}">
                    <a16:creationId xmlns:a16="http://schemas.microsoft.com/office/drawing/2014/main" id="{91736DFA-32E6-934C-9268-5C86EC6A815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直線コネクタ 151">
                <a:extLst>
                  <a:ext uri="{FF2B5EF4-FFF2-40B4-BE49-F238E27FC236}">
                    <a16:creationId xmlns:a16="http://schemas.microsoft.com/office/drawing/2014/main" id="{522D237E-B382-F64A-A5BE-7A06900B4ED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正方形/長方形 149">
              <a:extLst>
                <a:ext uri="{FF2B5EF4-FFF2-40B4-BE49-F238E27FC236}">
                  <a16:creationId xmlns:a16="http://schemas.microsoft.com/office/drawing/2014/main" id="{29BF93B4-1FCE-FC43-8E90-D94366F4C2B5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8D3205D2-A1A0-0A40-A87D-0764525B12E3}"/>
              </a:ext>
            </a:extLst>
          </p:cNvPr>
          <p:cNvGrpSpPr/>
          <p:nvPr/>
        </p:nvGrpSpPr>
        <p:grpSpPr>
          <a:xfrm>
            <a:off x="9968778" y="5033548"/>
            <a:ext cx="646331" cy="630229"/>
            <a:chOff x="999985" y="201335"/>
            <a:chExt cx="646331" cy="630229"/>
          </a:xfrm>
        </p:grpSpPr>
        <p:sp>
          <p:nvSpPr>
            <p:cNvPr id="154" name="円/楕円 153">
              <a:extLst>
                <a:ext uri="{FF2B5EF4-FFF2-40B4-BE49-F238E27FC236}">
                  <a16:creationId xmlns:a16="http://schemas.microsoft.com/office/drawing/2014/main" id="{DA6005B9-093E-F94E-A5D1-D8CC535B9FB1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F9B6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>
              <a:extLst>
                <a:ext uri="{FF2B5EF4-FFF2-40B4-BE49-F238E27FC236}">
                  <a16:creationId xmlns:a16="http://schemas.microsoft.com/office/drawing/2014/main" id="{4E97E0EF-7DF8-824B-A6FB-D67E3D0AD504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F9B62B"/>
                  </a:solidFill>
                </a:rPr>
                <a:t>診療日</a:t>
              </a:r>
              <a:endParaRPr lang="ja-JP" altLang="en-US" sz="1200">
                <a:solidFill>
                  <a:srgbClr val="F9B62B"/>
                </a:solidFill>
              </a:endParaRPr>
            </a:p>
          </p:txBody>
        </p: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47FB40B9-8258-C944-BF17-34A863390739}"/>
              </a:ext>
            </a:extLst>
          </p:cNvPr>
          <p:cNvGrpSpPr/>
          <p:nvPr/>
        </p:nvGrpSpPr>
        <p:grpSpPr>
          <a:xfrm>
            <a:off x="11582843" y="3988678"/>
            <a:ext cx="800219" cy="653305"/>
            <a:chOff x="1771497" y="6155026"/>
            <a:chExt cx="800219" cy="653305"/>
          </a:xfrm>
        </p:grpSpPr>
        <p:sp>
          <p:nvSpPr>
            <p:cNvPr id="158" name="正方形/長方形 157">
              <a:extLst>
                <a:ext uri="{FF2B5EF4-FFF2-40B4-BE49-F238E27FC236}">
                  <a16:creationId xmlns:a16="http://schemas.microsoft.com/office/drawing/2014/main" id="{C21A864C-A7C4-374B-8019-8D7D024C262B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146A34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146A34"/>
                  </a:solidFill>
                </a:rPr>
                <a:t>※</a:t>
              </a:r>
              <a:endParaRPr lang="ja-JP" altLang="en-US" sz="1200">
                <a:solidFill>
                  <a:srgbClr val="146A34"/>
                </a:solidFill>
              </a:endParaRPr>
            </a:p>
          </p:txBody>
        </p:sp>
        <p:sp>
          <p:nvSpPr>
            <p:cNvPr id="159" name="星 5 158">
              <a:extLst>
                <a:ext uri="{FF2B5EF4-FFF2-40B4-BE49-F238E27FC236}">
                  <a16:creationId xmlns:a16="http://schemas.microsoft.com/office/drawing/2014/main" id="{FE9F5146-49EC-F740-B242-3CBC729D78C1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146A34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0" name="グループ化 159">
            <a:extLst>
              <a:ext uri="{FF2B5EF4-FFF2-40B4-BE49-F238E27FC236}">
                <a16:creationId xmlns:a16="http://schemas.microsoft.com/office/drawing/2014/main" id="{F0287E69-D936-264F-BD13-03FDCCB63A23}"/>
              </a:ext>
            </a:extLst>
          </p:cNvPr>
          <p:cNvGrpSpPr/>
          <p:nvPr/>
        </p:nvGrpSpPr>
        <p:grpSpPr>
          <a:xfrm>
            <a:off x="10669768" y="4000400"/>
            <a:ext cx="878767" cy="611675"/>
            <a:chOff x="1523627" y="219889"/>
            <a:chExt cx="878767" cy="611675"/>
          </a:xfrm>
        </p:grpSpPr>
        <p:sp>
          <p:nvSpPr>
            <p:cNvPr id="161" name="三角形 160">
              <a:extLst>
                <a:ext uri="{FF2B5EF4-FFF2-40B4-BE49-F238E27FC236}">
                  <a16:creationId xmlns:a16="http://schemas.microsoft.com/office/drawing/2014/main" id="{877481B1-D49E-4F47-8C84-9165FD816A28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229944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62" name="正方形/長方形 161">
              <a:extLst>
                <a:ext uri="{FF2B5EF4-FFF2-40B4-BE49-F238E27FC236}">
                  <a16:creationId xmlns:a16="http://schemas.microsoft.com/office/drawing/2014/main" id="{E1B89227-550B-744B-B56D-F3C77AB0001E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29944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229944"/>
                  </a:solidFill>
                </a:rPr>
                <a:t>※1</a:t>
              </a:r>
              <a:endParaRPr lang="ja-JP" altLang="en-US" sz="1200">
                <a:solidFill>
                  <a:srgbClr val="229944"/>
                </a:solidFill>
              </a:endParaRPr>
            </a:p>
          </p:txBody>
        </p:sp>
      </p:grpSp>
      <p:grpSp>
        <p:nvGrpSpPr>
          <p:cNvPr id="163" name="グループ化 162">
            <a:extLst>
              <a:ext uri="{FF2B5EF4-FFF2-40B4-BE49-F238E27FC236}">
                <a16:creationId xmlns:a16="http://schemas.microsoft.com/office/drawing/2014/main" id="{55D1AD39-8C56-A14D-A867-A7EEDD9A8579}"/>
              </a:ext>
            </a:extLst>
          </p:cNvPr>
          <p:cNvGrpSpPr/>
          <p:nvPr/>
        </p:nvGrpSpPr>
        <p:grpSpPr>
          <a:xfrm>
            <a:off x="12480211" y="4021722"/>
            <a:ext cx="646331" cy="622609"/>
            <a:chOff x="367619" y="208955"/>
            <a:chExt cx="646331" cy="622609"/>
          </a:xfrm>
        </p:grpSpPr>
        <p:grpSp>
          <p:nvGrpSpPr>
            <p:cNvPr id="164" name="グループ化 163">
              <a:extLst>
                <a:ext uri="{FF2B5EF4-FFF2-40B4-BE49-F238E27FC236}">
                  <a16:creationId xmlns:a16="http://schemas.microsoft.com/office/drawing/2014/main" id="{56522E06-B991-9D4D-9492-CE2FDBAE5C78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66" name="直線コネクタ 165">
                <a:extLst>
                  <a:ext uri="{FF2B5EF4-FFF2-40B4-BE49-F238E27FC236}">
                    <a16:creationId xmlns:a16="http://schemas.microsoft.com/office/drawing/2014/main" id="{BC6E41A5-B026-8345-9B45-ADD020B7D4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直線コネクタ 166">
                <a:extLst>
                  <a:ext uri="{FF2B5EF4-FFF2-40B4-BE49-F238E27FC236}">
                    <a16:creationId xmlns:a16="http://schemas.microsoft.com/office/drawing/2014/main" id="{E72981D4-D6C4-F64F-9A5B-BFE93FE52D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5" name="正方形/長方形 164">
              <a:extLst>
                <a:ext uri="{FF2B5EF4-FFF2-40B4-BE49-F238E27FC236}">
                  <a16:creationId xmlns:a16="http://schemas.microsoft.com/office/drawing/2014/main" id="{33F8562F-3CF8-D041-BA8E-12830B7E13AA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B8F3A2A4-FF0E-8C44-A9B4-8D01C1982BED}"/>
              </a:ext>
            </a:extLst>
          </p:cNvPr>
          <p:cNvGrpSpPr/>
          <p:nvPr/>
        </p:nvGrpSpPr>
        <p:grpSpPr>
          <a:xfrm>
            <a:off x="9968778" y="3980572"/>
            <a:ext cx="646331" cy="630229"/>
            <a:chOff x="999985" y="201335"/>
            <a:chExt cx="646331" cy="630229"/>
          </a:xfrm>
        </p:grpSpPr>
        <p:sp>
          <p:nvSpPr>
            <p:cNvPr id="169" name="円/楕円 168">
              <a:extLst>
                <a:ext uri="{FF2B5EF4-FFF2-40B4-BE49-F238E27FC236}">
                  <a16:creationId xmlns:a16="http://schemas.microsoft.com/office/drawing/2014/main" id="{0806D042-3C6C-4345-B533-357131D01B3C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22994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正方形/長方形 169">
              <a:extLst>
                <a:ext uri="{FF2B5EF4-FFF2-40B4-BE49-F238E27FC236}">
                  <a16:creationId xmlns:a16="http://schemas.microsoft.com/office/drawing/2014/main" id="{6DAACE92-280C-3B4D-9413-FC38A57F9F10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29944"/>
                  </a:solidFill>
                </a:rPr>
                <a:t>診療日</a:t>
              </a:r>
              <a:endParaRPr lang="ja-JP" altLang="en-US" sz="1200">
                <a:solidFill>
                  <a:srgbClr val="229944"/>
                </a:solidFill>
              </a:endParaRPr>
            </a:p>
          </p:txBody>
        </p:sp>
      </p:grp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DB68B8B0-07F9-634D-9389-385AC32095BE}"/>
              </a:ext>
            </a:extLst>
          </p:cNvPr>
          <p:cNvGrpSpPr/>
          <p:nvPr/>
        </p:nvGrpSpPr>
        <p:grpSpPr>
          <a:xfrm>
            <a:off x="11582843" y="2968018"/>
            <a:ext cx="800219" cy="653305"/>
            <a:chOff x="1771497" y="6155026"/>
            <a:chExt cx="800219" cy="653305"/>
          </a:xfrm>
        </p:grpSpPr>
        <p:sp>
          <p:nvSpPr>
            <p:cNvPr id="172" name="正方形/長方形 171">
              <a:extLst>
                <a:ext uri="{FF2B5EF4-FFF2-40B4-BE49-F238E27FC236}">
                  <a16:creationId xmlns:a16="http://schemas.microsoft.com/office/drawing/2014/main" id="{2E167E16-1BC1-3842-AFB0-5F621AD696BF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D9302C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D9302C"/>
                  </a:solidFill>
                </a:rPr>
                <a:t>※</a:t>
              </a:r>
              <a:endParaRPr lang="ja-JP" altLang="en-US" sz="1200">
                <a:solidFill>
                  <a:srgbClr val="D9302C"/>
                </a:solidFill>
              </a:endParaRPr>
            </a:p>
          </p:txBody>
        </p:sp>
        <p:sp>
          <p:nvSpPr>
            <p:cNvPr id="173" name="星 5 172">
              <a:extLst>
                <a:ext uri="{FF2B5EF4-FFF2-40B4-BE49-F238E27FC236}">
                  <a16:creationId xmlns:a16="http://schemas.microsoft.com/office/drawing/2014/main" id="{B889FDE0-B478-1B4C-A833-62A04B06764E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D9302C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4" name="グループ化 173">
            <a:extLst>
              <a:ext uri="{FF2B5EF4-FFF2-40B4-BE49-F238E27FC236}">
                <a16:creationId xmlns:a16="http://schemas.microsoft.com/office/drawing/2014/main" id="{E75EC861-B33A-9844-A480-CA7BE93FEED7}"/>
              </a:ext>
            </a:extLst>
          </p:cNvPr>
          <p:cNvGrpSpPr/>
          <p:nvPr/>
        </p:nvGrpSpPr>
        <p:grpSpPr>
          <a:xfrm>
            <a:off x="10669768" y="2979740"/>
            <a:ext cx="878767" cy="611675"/>
            <a:chOff x="1523627" y="219889"/>
            <a:chExt cx="878767" cy="611675"/>
          </a:xfrm>
        </p:grpSpPr>
        <p:sp>
          <p:nvSpPr>
            <p:cNvPr id="175" name="三角形 174">
              <a:extLst>
                <a:ext uri="{FF2B5EF4-FFF2-40B4-BE49-F238E27FC236}">
                  <a16:creationId xmlns:a16="http://schemas.microsoft.com/office/drawing/2014/main" id="{2BFCBC57-8241-E24C-8182-857FF2EB0E94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B6FA5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76" name="正方形/長方形 175">
              <a:extLst>
                <a:ext uri="{FF2B5EF4-FFF2-40B4-BE49-F238E27FC236}">
                  <a16:creationId xmlns:a16="http://schemas.microsoft.com/office/drawing/2014/main" id="{F9FA8584-A206-C342-9066-9F153491A96F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B6FA5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B6FA5"/>
                  </a:solidFill>
                </a:rPr>
                <a:t>※1</a:t>
              </a:r>
              <a:endParaRPr lang="ja-JP" altLang="en-US" sz="1200">
                <a:solidFill>
                  <a:srgbClr val="EB6FA5"/>
                </a:solidFill>
              </a:endParaRPr>
            </a:p>
          </p:txBody>
        </p: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C456A147-2DC8-8542-85FE-A4BE33667BEB}"/>
              </a:ext>
            </a:extLst>
          </p:cNvPr>
          <p:cNvGrpSpPr/>
          <p:nvPr/>
        </p:nvGrpSpPr>
        <p:grpSpPr>
          <a:xfrm>
            <a:off x="12480211" y="3001062"/>
            <a:ext cx="646331" cy="622609"/>
            <a:chOff x="367619" y="208955"/>
            <a:chExt cx="646331" cy="622609"/>
          </a:xfrm>
        </p:grpSpPr>
        <p:grpSp>
          <p:nvGrpSpPr>
            <p:cNvPr id="178" name="グループ化 177">
              <a:extLst>
                <a:ext uri="{FF2B5EF4-FFF2-40B4-BE49-F238E27FC236}">
                  <a16:creationId xmlns:a16="http://schemas.microsoft.com/office/drawing/2014/main" id="{F3572C2B-6BFF-5245-8F64-157ACB063402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80" name="直線コネクタ 179">
                <a:extLst>
                  <a:ext uri="{FF2B5EF4-FFF2-40B4-BE49-F238E27FC236}">
                    <a16:creationId xmlns:a16="http://schemas.microsoft.com/office/drawing/2014/main" id="{13F69F35-CBD3-B64E-9D90-C5A96E0E1C0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コネクタ 180">
                <a:extLst>
                  <a:ext uri="{FF2B5EF4-FFF2-40B4-BE49-F238E27FC236}">
                    <a16:creationId xmlns:a16="http://schemas.microsoft.com/office/drawing/2014/main" id="{D4D85A33-D9B5-4C4B-B6EC-88060F0B88A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9" name="正方形/長方形 178">
              <a:extLst>
                <a:ext uri="{FF2B5EF4-FFF2-40B4-BE49-F238E27FC236}">
                  <a16:creationId xmlns:a16="http://schemas.microsoft.com/office/drawing/2014/main" id="{81F4F510-E9AC-3847-BC2E-5150F92ADC64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33814675-E949-5444-9D43-A33AC5C23E90}"/>
              </a:ext>
            </a:extLst>
          </p:cNvPr>
          <p:cNvGrpSpPr/>
          <p:nvPr/>
        </p:nvGrpSpPr>
        <p:grpSpPr>
          <a:xfrm>
            <a:off x="9968778" y="2959912"/>
            <a:ext cx="646331" cy="630229"/>
            <a:chOff x="999985" y="201335"/>
            <a:chExt cx="646331" cy="630229"/>
          </a:xfrm>
        </p:grpSpPr>
        <p:sp>
          <p:nvSpPr>
            <p:cNvPr id="183" name="円/楕円 182">
              <a:extLst>
                <a:ext uri="{FF2B5EF4-FFF2-40B4-BE49-F238E27FC236}">
                  <a16:creationId xmlns:a16="http://schemas.microsoft.com/office/drawing/2014/main" id="{468E0D62-2C78-4A4B-BF77-75C0D8C983DD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B6F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4" name="正方形/長方形 183">
              <a:extLst>
                <a:ext uri="{FF2B5EF4-FFF2-40B4-BE49-F238E27FC236}">
                  <a16:creationId xmlns:a16="http://schemas.microsoft.com/office/drawing/2014/main" id="{D0715844-FC18-334B-B91D-8364FDBD5D9F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B6FA5"/>
                  </a:solidFill>
                </a:rPr>
                <a:t>診療日</a:t>
              </a:r>
              <a:endParaRPr lang="ja-JP" altLang="en-US" sz="1200">
                <a:solidFill>
                  <a:srgbClr val="EB6FA5"/>
                </a:solidFill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365F1228-8003-9F42-95F5-4236BEDDD991}"/>
              </a:ext>
            </a:extLst>
          </p:cNvPr>
          <p:cNvGrpSpPr/>
          <p:nvPr/>
        </p:nvGrpSpPr>
        <p:grpSpPr>
          <a:xfrm>
            <a:off x="11582843" y="1937195"/>
            <a:ext cx="800219" cy="653305"/>
            <a:chOff x="1771497" y="6155026"/>
            <a:chExt cx="800219" cy="653305"/>
          </a:xfrm>
        </p:grpSpPr>
        <p:sp>
          <p:nvSpPr>
            <p:cNvPr id="186" name="正方形/長方形 185">
              <a:extLst>
                <a:ext uri="{FF2B5EF4-FFF2-40B4-BE49-F238E27FC236}">
                  <a16:creationId xmlns:a16="http://schemas.microsoft.com/office/drawing/2014/main" id="{AFCD6685-D488-2048-8BBC-9084D2BD4119}"/>
                </a:ext>
              </a:extLst>
            </p:cNvPr>
            <p:cNvSpPr/>
            <p:nvPr/>
          </p:nvSpPr>
          <p:spPr>
            <a:xfrm>
              <a:off x="1771497" y="6531332"/>
              <a:ext cx="80021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1565B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1565B1"/>
                  </a:solidFill>
                </a:rPr>
                <a:t>※</a:t>
              </a:r>
              <a:endParaRPr lang="ja-JP" altLang="en-US" sz="1200">
                <a:solidFill>
                  <a:srgbClr val="1565B1"/>
                </a:solidFill>
              </a:endParaRPr>
            </a:p>
          </p:txBody>
        </p:sp>
        <p:sp>
          <p:nvSpPr>
            <p:cNvPr id="187" name="星 5 186">
              <a:extLst>
                <a:ext uri="{FF2B5EF4-FFF2-40B4-BE49-F238E27FC236}">
                  <a16:creationId xmlns:a16="http://schemas.microsoft.com/office/drawing/2014/main" id="{94C6276F-8815-FC45-824B-B7C38E0ABB85}"/>
                </a:ext>
              </a:extLst>
            </p:cNvPr>
            <p:cNvSpPr/>
            <p:nvPr/>
          </p:nvSpPr>
          <p:spPr>
            <a:xfrm>
              <a:off x="1999305" y="6155026"/>
              <a:ext cx="348655" cy="348655"/>
            </a:xfrm>
            <a:prstGeom prst="star5">
              <a:avLst>
                <a:gd name="adj" fmla="val 28422"/>
                <a:gd name="hf" fmla="val 105146"/>
                <a:gd name="vf" fmla="val 110557"/>
              </a:avLst>
            </a:prstGeom>
            <a:noFill/>
            <a:ln w="47625">
              <a:solidFill>
                <a:srgbClr val="1565B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F63C9BEF-9F74-2345-875D-8B8E7E853D03}"/>
              </a:ext>
            </a:extLst>
          </p:cNvPr>
          <p:cNvGrpSpPr/>
          <p:nvPr/>
        </p:nvGrpSpPr>
        <p:grpSpPr>
          <a:xfrm>
            <a:off x="10669768" y="1948917"/>
            <a:ext cx="878767" cy="611675"/>
            <a:chOff x="1523627" y="219889"/>
            <a:chExt cx="878767" cy="611675"/>
          </a:xfrm>
        </p:grpSpPr>
        <p:sp>
          <p:nvSpPr>
            <p:cNvPr id="189" name="三角形 188">
              <a:extLst>
                <a:ext uri="{FF2B5EF4-FFF2-40B4-BE49-F238E27FC236}">
                  <a16:creationId xmlns:a16="http://schemas.microsoft.com/office/drawing/2014/main" id="{26D9424E-16F8-E246-B254-3239626B9621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26A1E9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190" name="正方形/長方形 189">
              <a:extLst>
                <a:ext uri="{FF2B5EF4-FFF2-40B4-BE49-F238E27FC236}">
                  <a16:creationId xmlns:a16="http://schemas.microsoft.com/office/drawing/2014/main" id="{5C53582F-13D1-6249-AB97-9CC49F7D5673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6A1E9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26A1E9"/>
                  </a:solidFill>
                </a:rPr>
                <a:t>※1</a:t>
              </a:r>
              <a:endParaRPr lang="ja-JP" altLang="en-US" sz="1200">
                <a:solidFill>
                  <a:srgbClr val="26A1E9"/>
                </a:solidFill>
              </a:endParaRPr>
            </a:p>
          </p:txBody>
        </p: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40878A27-4292-5C44-87D7-FAFB61477C40}"/>
              </a:ext>
            </a:extLst>
          </p:cNvPr>
          <p:cNvGrpSpPr/>
          <p:nvPr/>
        </p:nvGrpSpPr>
        <p:grpSpPr>
          <a:xfrm>
            <a:off x="12480211" y="1970239"/>
            <a:ext cx="646331" cy="622609"/>
            <a:chOff x="367619" y="208955"/>
            <a:chExt cx="646331" cy="622609"/>
          </a:xfrm>
        </p:grpSpPr>
        <p:grpSp>
          <p:nvGrpSpPr>
            <p:cNvPr id="192" name="グループ化 191">
              <a:extLst>
                <a:ext uri="{FF2B5EF4-FFF2-40B4-BE49-F238E27FC236}">
                  <a16:creationId xmlns:a16="http://schemas.microsoft.com/office/drawing/2014/main" id="{ABF39581-9284-A940-BDC6-A18827945B08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94" name="直線コネクタ 193">
                <a:extLst>
                  <a:ext uri="{FF2B5EF4-FFF2-40B4-BE49-F238E27FC236}">
                    <a16:creationId xmlns:a16="http://schemas.microsoft.com/office/drawing/2014/main" id="{FACE0ABF-6663-CA47-9A73-0952445CDF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コネクタ 194">
                <a:extLst>
                  <a:ext uri="{FF2B5EF4-FFF2-40B4-BE49-F238E27FC236}">
                    <a16:creationId xmlns:a16="http://schemas.microsoft.com/office/drawing/2014/main" id="{3132CB37-0BDB-9541-BCF2-A42BBF0E81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3" name="正方形/長方形 192">
              <a:extLst>
                <a:ext uri="{FF2B5EF4-FFF2-40B4-BE49-F238E27FC236}">
                  <a16:creationId xmlns:a16="http://schemas.microsoft.com/office/drawing/2014/main" id="{1D3DD4B0-A6B4-E54D-96CC-10C3A06DDD2D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96" name="グループ化 195">
            <a:extLst>
              <a:ext uri="{FF2B5EF4-FFF2-40B4-BE49-F238E27FC236}">
                <a16:creationId xmlns:a16="http://schemas.microsoft.com/office/drawing/2014/main" id="{AFB081EB-0D16-8C4B-A9CC-3AB7947EDF79}"/>
              </a:ext>
            </a:extLst>
          </p:cNvPr>
          <p:cNvGrpSpPr/>
          <p:nvPr/>
        </p:nvGrpSpPr>
        <p:grpSpPr>
          <a:xfrm>
            <a:off x="9968778" y="1929089"/>
            <a:ext cx="646331" cy="630229"/>
            <a:chOff x="999985" y="201335"/>
            <a:chExt cx="646331" cy="630229"/>
          </a:xfrm>
        </p:grpSpPr>
        <p:sp>
          <p:nvSpPr>
            <p:cNvPr id="197" name="円/楕円 196">
              <a:extLst>
                <a:ext uri="{FF2B5EF4-FFF2-40B4-BE49-F238E27FC236}">
                  <a16:creationId xmlns:a16="http://schemas.microsoft.com/office/drawing/2014/main" id="{01E319EC-E321-A744-8CCC-AB36EAA288A0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26A1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8" name="正方形/長方形 197">
              <a:extLst>
                <a:ext uri="{FF2B5EF4-FFF2-40B4-BE49-F238E27FC236}">
                  <a16:creationId xmlns:a16="http://schemas.microsoft.com/office/drawing/2014/main" id="{5B7BDFD9-02AC-A94C-891A-0691B1AB56D4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26A1E9"/>
                  </a:solidFill>
                </a:rPr>
                <a:t>診療日</a:t>
              </a:r>
              <a:endParaRPr lang="ja-JP" altLang="en-US" sz="1200">
                <a:solidFill>
                  <a:srgbClr val="26A1E9"/>
                </a:solidFill>
              </a:endParaRPr>
            </a:p>
          </p:txBody>
        </p:sp>
      </p:grp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F95D04A4-622F-9542-8D13-A26BA4CCF380}"/>
              </a:ext>
            </a:extLst>
          </p:cNvPr>
          <p:cNvGrpSpPr/>
          <p:nvPr/>
        </p:nvGrpSpPr>
        <p:grpSpPr>
          <a:xfrm>
            <a:off x="2425532" y="4765098"/>
            <a:ext cx="646331" cy="630229"/>
            <a:chOff x="999985" y="201335"/>
            <a:chExt cx="646331" cy="630229"/>
          </a:xfrm>
        </p:grpSpPr>
        <p:sp>
          <p:nvSpPr>
            <p:cNvPr id="79" name="円/楕円 78">
              <a:extLst>
                <a:ext uri="{FF2B5EF4-FFF2-40B4-BE49-F238E27FC236}">
                  <a16:creationId xmlns:a16="http://schemas.microsoft.com/office/drawing/2014/main" id="{D31D8B2F-2756-2945-BF54-F0874ABD4D11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EF296DCA-C3E2-2D4F-B8E2-DA0ACE53DF18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30" name="グループ化 229">
            <a:extLst>
              <a:ext uri="{FF2B5EF4-FFF2-40B4-BE49-F238E27FC236}">
                <a16:creationId xmlns:a16="http://schemas.microsoft.com/office/drawing/2014/main" id="{2761825D-5A6C-1340-97DD-7E8508007014}"/>
              </a:ext>
            </a:extLst>
          </p:cNvPr>
          <p:cNvGrpSpPr/>
          <p:nvPr/>
        </p:nvGrpSpPr>
        <p:grpSpPr>
          <a:xfrm>
            <a:off x="7882579" y="4761100"/>
            <a:ext cx="646331" cy="622609"/>
            <a:chOff x="367619" y="208955"/>
            <a:chExt cx="646331" cy="622609"/>
          </a:xfrm>
        </p:grpSpPr>
        <p:grpSp>
          <p:nvGrpSpPr>
            <p:cNvPr id="231" name="グループ化 230">
              <a:extLst>
                <a:ext uri="{FF2B5EF4-FFF2-40B4-BE49-F238E27FC236}">
                  <a16:creationId xmlns:a16="http://schemas.microsoft.com/office/drawing/2014/main" id="{70DC2439-FEFD-934B-AA18-3ADDE1F399BA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33" name="直線コネクタ 232">
                <a:extLst>
                  <a:ext uri="{FF2B5EF4-FFF2-40B4-BE49-F238E27FC236}">
                    <a16:creationId xmlns:a16="http://schemas.microsoft.com/office/drawing/2014/main" id="{DF12C65E-C834-BB4F-A3B1-10F67584C56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コネクタ 233">
                <a:extLst>
                  <a:ext uri="{FF2B5EF4-FFF2-40B4-BE49-F238E27FC236}">
                    <a16:creationId xmlns:a16="http://schemas.microsoft.com/office/drawing/2014/main" id="{5E2116EC-8B5B-3C4A-8748-6D32CCC4AA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2" name="正方形/長方形 231">
              <a:extLst>
                <a:ext uri="{FF2B5EF4-FFF2-40B4-BE49-F238E27FC236}">
                  <a16:creationId xmlns:a16="http://schemas.microsoft.com/office/drawing/2014/main" id="{4F889CD1-83A3-2B49-A2FE-B3C34DA8F6E6}"/>
                </a:ext>
              </a:extLst>
            </p:cNvPr>
            <p:cNvSpPr/>
            <p:nvPr/>
          </p:nvSpPr>
          <p:spPr>
            <a:xfrm>
              <a:off x="367619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休診日</a:t>
              </a:r>
              <a:endParaRPr lang="ja-JP" altLang="en-US" sz="12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A8319A4D-1063-9247-B756-DE0C27237AAF}"/>
              </a:ext>
            </a:extLst>
          </p:cNvPr>
          <p:cNvGrpSpPr/>
          <p:nvPr/>
        </p:nvGrpSpPr>
        <p:grpSpPr>
          <a:xfrm>
            <a:off x="6679091" y="4781501"/>
            <a:ext cx="878767" cy="611675"/>
            <a:chOff x="1523627" y="219889"/>
            <a:chExt cx="878767" cy="611675"/>
          </a:xfrm>
        </p:grpSpPr>
        <p:sp>
          <p:nvSpPr>
            <p:cNvPr id="236" name="三角形 235">
              <a:extLst>
                <a:ext uri="{FF2B5EF4-FFF2-40B4-BE49-F238E27FC236}">
                  <a16:creationId xmlns:a16="http://schemas.microsoft.com/office/drawing/2014/main" id="{A79BAB7C-7DA9-7246-9115-20DD6EAE07AD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237" name="正方形/長方形 236">
              <a:extLst>
                <a:ext uri="{FF2B5EF4-FFF2-40B4-BE49-F238E27FC236}">
                  <a16:creationId xmlns:a16="http://schemas.microsoft.com/office/drawing/2014/main" id="{C2BC177D-E789-5F42-82A0-3D842096A262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※1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38" name="グループ化 237">
            <a:extLst>
              <a:ext uri="{FF2B5EF4-FFF2-40B4-BE49-F238E27FC236}">
                <a16:creationId xmlns:a16="http://schemas.microsoft.com/office/drawing/2014/main" id="{3677C3BE-5AB4-5D48-B9BE-7BE946C432EE}"/>
              </a:ext>
            </a:extLst>
          </p:cNvPr>
          <p:cNvGrpSpPr/>
          <p:nvPr/>
        </p:nvGrpSpPr>
        <p:grpSpPr>
          <a:xfrm>
            <a:off x="3399560" y="4781501"/>
            <a:ext cx="878767" cy="611675"/>
            <a:chOff x="1523627" y="219889"/>
            <a:chExt cx="878767" cy="611675"/>
          </a:xfrm>
        </p:grpSpPr>
        <p:sp>
          <p:nvSpPr>
            <p:cNvPr id="239" name="三角形 238">
              <a:extLst>
                <a:ext uri="{FF2B5EF4-FFF2-40B4-BE49-F238E27FC236}">
                  <a16:creationId xmlns:a16="http://schemas.microsoft.com/office/drawing/2014/main" id="{E441F9A2-79C9-ED47-9BB9-C0061AF3AB6D}"/>
                </a:ext>
              </a:extLst>
            </p:cNvPr>
            <p:cNvSpPr/>
            <p:nvPr/>
          </p:nvSpPr>
          <p:spPr>
            <a:xfrm>
              <a:off x="1786875" y="219889"/>
              <a:ext cx="346362" cy="298588"/>
            </a:xfrm>
            <a:prstGeom prst="triangle">
              <a:avLst/>
            </a:prstGeom>
            <a:noFill/>
            <a:ln w="50800">
              <a:solidFill>
                <a:srgbClr val="ED7D3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57B2F9"/>
                </a:solidFill>
              </a:endParaRPr>
            </a:p>
          </p:txBody>
        </p:sp>
        <p:sp>
          <p:nvSpPr>
            <p:cNvPr id="240" name="正方形/長方形 239">
              <a:extLst>
                <a:ext uri="{FF2B5EF4-FFF2-40B4-BE49-F238E27FC236}">
                  <a16:creationId xmlns:a16="http://schemas.microsoft.com/office/drawing/2014/main" id="{FBB03C1B-585C-7047-AF0E-2B68AFBC6C0F}"/>
                </a:ext>
              </a:extLst>
            </p:cNvPr>
            <p:cNvSpPr/>
            <p:nvPr/>
          </p:nvSpPr>
          <p:spPr>
            <a:xfrm>
              <a:off x="1523627" y="554565"/>
              <a:ext cx="8787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r>
                <a:rPr lang="en-US" altLang="ja-JP" sz="1200" b="1" dirty="0">
                  <a:solidFill>
                    <a:srgbClr val="ED7D31"/>
                  </a:solidFill>
                </a:rPr>
                <a:t>※1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41" name="グループ化 240">
            <a:extLst>
              <a:ext uri="{FF2B5EF4-FFF2-40B4-BE49-F238E27FC236}">
                <a16:creationId xmlns:a16="http://schemas.microsoft.com/office/drawing/2014/main" id="{CD333333-2F2C-9646-8EDC-983416376548}"/>
              </a:ext>
            </a:extLst>
          </p:cNvPr>
          <p:cNvGrpSpPr/>
          <p:nvPr/>
        </p:nvGrpSpPr>
        <p:grpSpPr>
          <a:xfrm>
            <a:off x="4606024" y="4765098"/>
            <a:ext cx="646331" cy="630229"/>
            <a:chOff x="999985" y="201335"/>
            <a:chExt cx="646331" cy="630229"/>
          </a:xfrm>
        </p:grpSpPr>
        <p:sp>
          <p:nvSpPr>
            <p:cNvPr id="242" name="円/楕円 241">
              <a:extLst>
                <a:ext uri="{FF2B5EF4-FFF2-40B4-BE49-F238E27FC236}">
                  <a16:creationId xmlns:a16="http://schemas.microsoft.com/office/drawing/2014/main" id="{B35B6D93-D0B4-BC44-9AE9-E3B0C3EA2BEB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B72DD617-9D25-C14E-B64C-91A8E6FDD74E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44" name="グループ化 243">
            <a:extLst>
              <a:ext uri="{FF2B5EF4-FFF2-40B4-BE49-F238E27FC236}">
                <a16:creationId xmlns:a16="http://schemas.microsoft.com/office/drawing/2014/main" id="{222B08FD-E15B-4C47-97CA-3C0AF14E8098}"/>
              </a:ext>
            </a:extLst>
          </p:cNvPr>
          <p:cNvGrpSpPr/>
          <p:nvPr/>
        </p:nvGrpSpPr>
        <p:grpSpPr>
          <a:xfrm>
            <a:off x="5483022" y="3227922"/>
            <a:ext cx="1107996" cy="635954"/>
            <a:chOff x="149511" y="208955"/>
            <a:chExt cx="1107996" cy="635954"/>
          </a:xfrm>
        </p:grpSpPr>
        <p:grpSp>
          <p:nvGrpSpPr>
            <p:cNvPr id="245" name="グループ化 244">
              <a:extLst>
                <a:ext uri="{FF2B5EF4-FFF2-40B4-BE49-F238E27FC236}">
                  <a16:creationId xmlns:a16="http://schemas.microsoft.com/office/drawing/2014/main" id="{7EA1741F-D269-BF47-889C-1F7BC57C7845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47" name="直線コネクタ 246">
                <a:extLst>
                  <a:ext uri="{FF2B5EF4-FFF2-40B4-BE49-F238E27FC236}">
                    <a16:creationId xmlns:a16="http://schemas.microsoft.com/office/drawing/2014/main" id="{3B0D2E4A-7CF2-B244-8B12-6814FBEBDB9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直線コネクタ 247">
                <a:extLst>
                  <a:ext uri="{FF2B5EF4-FFF2-40B4-BE49-F238E27FC236}">
                    <a16:creationId xmlns:a16="http://schemas.microsoft.com/office/drawing/2014/main" id="{0AAE5EEE-058A-8448-93AF-D38C0D24717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6" name="正方形/長方形 245">
              <a:extLst>
                <a:ext uri="{FF2B5EF4-FFF2-40B4-BE49-F238E27FC236}">
                  <a16:creationId xmlns:a16="http://schemas.microsoft.com/office/drawing/2014/main" id="{504D6B34-0183-7742-BB31-227CFA978E6F}"/>
                </a:ext>
              </a:extLst>
            </p:cNvPr>
            <p:cNvSpPr/>
            <p:nvPr/>
          </p:nvSpPr>
          <p:spPr>
            <a:xfrm>
              <a:off x="149511" y="567910"/>
              <a:ext cx="11079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年末年始休み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D44871AF-935A-FC4F-ACAE-4A7A3280B13B}"/>
              </a:ext>
            </a:extLst>
          </p:cNvPr>
          <p:cNvGrpSpPr/>
          <p:nvPr/>
        </p:nvGrpSpPr>
        <p:grpSpPr>
          <a:xfrm>
            <a:off x="5713855" y="4764910"/>
            <a:ext cx="646331" cy="630229"/>
            <a:chOff x="999985" y="201335"/>
            <a:chExt cx="646331" cy="630229"/>
          </a:xfrm>
        </p:grpSpPr>
        <p:sp>
          <p:nvSpPr>
            <p:cNvPr id="124" name="円/楕円 123">
              <a:extLst>
                <a:ext uri="{FF2B5EF4-FFF2-40B4-BE49-F238E27FC236}">
                  <a16:creationId xmlns:a16="http://schemas.microsoft.com/office/drawing/2014/main" id="{992EF3B6-803E-074D-89F9-78E592B5FC66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正方形/長方形 124">
              <a:extLst>
                <a:ext uri="{FF2B5EF4-FFF2-40B4-BE49-F238E27FC236}">
                  <a16:creationId xmlns:a16="http://schemas.microsoft.com/office/drawing/2014/main" id="{B9644116-49AE-CA4A-9B0A-1DA1080F03AE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grpSp>
        <p:nvGrpSpPr>
          <p:cNvPr id="257" name="グループ化 256">
            <a:extLst>
              <a:ext uri="{FF2B5EF4-FFF2-40B4-BE49-F238E27FC236}">
                <a16:creationId xmlns:a16="http://schemas.microsoft.com/office/drawing/2014/main" id="{9AE07CA4-7DB4-F94F-9923-6141082528B5}"/>
              </a:ext>
            </a:extLst>
          </p:cNvPr>
          <p:cNvGrpSpPr/>
          <p:nvPr/>
        </p:nvGrpSpPr>
        <p:grpSpPr>
          <a:xfrm>
            <a:off x="1327870" y="3222123"/>
            <a:ext cx="646331" cy="630229"/>
            <a:chOff x="999985" y="201335"/>
            <a:chExt cx="646331" cy="630229"/>
          </a:xfrm>
        </p:grpSpPr>
        <p:sp>
          <p:nvSpPr>
            <p:cNvPr id="258" name="円/楕円 257">
              <a:extLst>
                <a:ext uri="{FF2B5EF4-FFF2-40B4-BE49-F238E27FC236}">
                  <a16:creationId xmlns:a16="http://schemas.microsoft.com/office/drawing/2014/main" id="{93705940-3043-FE43-8B85-A70B004E9969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9" name="正方形/長方形 258">
              <a:extLst>
                <a:ext uri="{FF2B5EF4-FFF2-40B4-BE49-F238E27FC236}">
                  <a16:creationId xmlns:a16="http://schemas.microsoft.com/office/drawing/2014/main" id="{4B47DCBF-BD7B-D840-8D77-E0B79ECA9D29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E54671-316C-B940-9FCB-D9D234C0AB7F}"/>
              </a:ext>
            </a:extLst>
          </p:cNvPr>
          <p:cNvSpPr/>
          <p:nvPr/>
        </p:nvSpPr>
        <p:spPr>
          <a:xfrm>
            <a:off x="1006169" y="5605829"/>
            <a:ext cx="409867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b="1" dirty="0">
                <a:solidFill>
                  <a:srgbClr val="333333"/>
                </a:solidFill>
              </a:rPr>
              <a:t>※</a:t>
            </a:r>
            <a:r>
              <a:rPr lang="ja-JP" altLang="en-US" sz="1100" b="1">
                <a:solidFill>
                  <a:srgbClr val="ED7D31"/>
                </a:solidFill>
              </a:rPr>
              <a:t>▲</a:t>
            </a:r>
            <a:r>
              <a:rPr lang="en-US" altLang="ja-JP" sz="1100" b="1" dirty="0">
                <a:solidFill>
                  <a:srgbClr val="333333"/>
                </a:solidFill>
              </a:rPr>
              <a:t>1  </a:t>
            </a:r>
            <a:r>
              <a:rPr lang="ja-JP" altLang="en-US" sz="1100" b="1">
                <a:solidFill>
                  <a:srgbClr val="333333"/>
                </a:solidFill>
              </a:rPr>
              <a:t>水曜・土曜は</a:t>
            </a:r>
            <a:r>
              <a:rPr lang="en-US" altLang="ja-JP" sz="1100" b="1" dirty="0">
                <a:solidFill>
                  <a:srgbClr val="333333"/>
                </a:solidFill>
              </a:rPr>
              <a:t>AM9:00〜12:30 </a:t>
            </a:r>
            <a:r>
              <a:rPr lang="ja-JP" altLang="en-US" sz="1100" b="1">
                <a:solidFill>
                  <a:srgbClr val="333333"/>
                </a:solidFill>
              </a:rPr>
              <a:t>のみの診療となります</a:t>
            </a:r>
            <a:endParaRPr lang="en-US" altLang="ja-JP" sz="1100" b="1" dirty="0">
              <a:solidFill>
                <a:srgbClr val="333333"/>
              </a:solidFill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AD797A28-9146-A84C-8499-56B8BB5A9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735" y="6028239"/>
            <a:ext cx="1710450" cy="461124"/>
          </a:xfrm>
          <a:prstGeom prst="rect">
            <a:avLst/>
          </a:prstGeom>
        </p:spPr>
      </p:pic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B27ACE2-6EC2-3E42-8FE0-8E0818F047A7}"/>
              </a:ext>
            </a:extLst>
          </p:cNvPr>
          <p:cNvCxnSpPr>
            <a:cxnSpLocks/>
          </p:cNvCxnSpPr>
          <p:nvPr/>
        </p:nvCxnSpPr>
        <p:spPr>
          <a:xfrm>
            <a:off x="2243423" y="1882609"/>
            <a:ext cx="5364127" cy="0"/>
          </a:xfrm>
          <a:prstGeom prst="line">
            <a:avLst/>
          </a:prstGeom>
          <a:ln w="63500">
            <a:solidFill>
              <a:srgbClr val="FD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E87BFCC8-B885-B549-AB58-44B4813816D7}"/>
              </a:ext>
            </a:extLst>
          </p:cNvPr>
          <p:cNvGrpSpPr/>
          <p:nvPr/>
        </p:nvGrpSpPr>
        <p:grpSpPr>
          <a:xfrm>
            <a:off x="6573268" y="3227922"/>
            <a:ext cx="1107996" cy="635954"/>
            <a:chOff x="149511" y="208955"/>
            <a:chExt cx="1107996" cy="635954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DAC4C7D7-1F44-8D47-8E35-F0A60754CDE7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30" name="直線コネクタ 129">
                <a:extLst>
                  <a:ext uri="{FF2B5EF4-FFF2-40B4-BE49-F238E27FC236}">
                    <a16:creationId xmlns:a16="http://schemas.microsoft.com/office/drawing/2014/main" id="{ED397DFF-8438-6A49-AA88-7F4B69D590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直線コネクタ 130">
                <a:extLst>
                  <a:ext uri="{FF2B5EF4-FFF2-40B4-BE49-F238E27FC236}">
                    <a16:creationId xmlns:a16="http://schemas.microsoft.com/office/drawing/2014/main" id="{A7D7DD4B-7C39-E34D-8F13-8ED72C2E4F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B063F6B9-94AD-474C-9B3E-8A02FC595F7C}"/>
                </a:ext>
              </a:extLst>
            </p:cNvPr>
            <p:cNvSpPr/>
            <p:nvPr/>
          </p:nvSpPr>
          <p:spPr>
            <a:xfrm>
              <a:off x="149511" y="567910"/>
              <a:ext cx="11079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年末年始休み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C6F44DA5-9AD8-D046-B705-FE6068214F5B}"/>
              </a:ext>
            </a:extLst>
          </p:cNvPr>
          <p:cNvGrpSpPr/>
          <p:nvPr/>
        </p:nvGrpSpPr>
        <p:grpSpPr>
          <a:xfrm>
            <a:off x="7654721" y="3227922"/>
            <a:ext cx="1107996" cy="635954"/>
            <a:chOff x="149511" y="208955"/>
            <a:chExt cx="1107996" cy="635954"/>
          </a:xfrm>
        </p:grpSpPr>
        <p:grpSp>
          <p:nvGrpSpPr>
            <p:cNvPr id="134" name="グループ化 133">
              <a:extLst>
                <a:ext uri="{FF2B5EF4-FFF2-40B4-BE49-F238E27FC236}">
                  <a16:creationId xmlns:a16="http://schemas.microsoft.com/office/drawing/2014/main" id="{9510602A-B98F-1E4D-B93A-AFA34148176E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36" name="直線コネクタ 135">
                <a:extLst>
                  <a:ext uri="{FF2B5EF4-FFF2-40B4-BE49-F238E27FC236}">
                    <a16:creationId xmlns:a16="http://schemas.microsoft.com/office/drawing/2014/main" id="{F91504DB-D649-B948-A049-E9194EE735D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直線コネクタ 136">
                <a:extLst>
                  <a:ext uri="{FF2B5EF4-FFF2-40B4-BE49-F238E27FC236}">
                    <a16:creationId xmlns:a16="http://schemas.microsoft.com/office/drawing/2014/main" id="{6BA933ED-B275-0B43-AD57-082EC91637E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5" name="正方形/長方形 134">
              <a:extLst>
                <a:ext uri="{FF2B5EF4-FFF2-40B4-BE49-F238E27FC236}">
                  <a16:creationId xmlns:a16="http://schemas.microsoft.com/office/drawing/2014/main" id="{9DB8831B-61A5-044B-89EF-7BC343F0B4E2}"/>
                </a:ext>
              </a:extLst>
            </p:cNvPr>
            <p:cNvSpPr/>
            <p:nvPr/>
          </p:nvSpPr>
          <p:spPr>
            <a:xfrm>
              <a:off x="149511" y="567910"/>
              <a:ext cx="11079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年末年始休み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511F68A9-7F52-BF48-96C5-E99D63000D28}"/>
              </a:ext>
            </a:extLst>
          </p:cNvPr>
          <p:cNvGrpSpPr/>
          <p:nvPr/>
        </p:nvGrpSpPr>
        <p:grpSpPr>
          <a:xfrm>
            <a:off x="4375191" y="3227922"/>
            <a:ext cx="1107996" cy="635954"/>
            <a:chOff x="149511" y="208955"/>
            <a:chExt cx="1107996" cy="635954"/>
          </a:xfrm>
        </p:grpSpPr>
        <p:grpSp>
          <p:nvGrpSpPr>
            <p:cNvPr id="139" name="グループ化 138">
              <a:extLst>
                <a:ext uri="{FF2B5EF4-FFF2-40B4-BE49-F238E27FC236}">
                  <a16:creationId xmlns:a16="http://schemas.microsoft.com/office/drawing/2014/main" id="{3F1B38C0-218F-0F4D-B008-AE018AACEE4C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41" name="直線コネクタ 140">
                <a:extLst>
                  <a:ext uri="{FF2B5EF4-FFF2-40B4-BE49-F238E27FC236}">
                    <a16:creationId xmlns:a16="http://schemas.microsoft.com/office/drawing/2014/main" id="{559A2FF6-47AC-2041-BDCF-90B339B7536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直線コネクタ 141">
                <a:extLst>
                  <a:ext uri="{FF2B5EF4-FFF2-40B4-BE49-F238E27FC236}">
                    <a16:creationId xmlns:a16="http://schemas.microsoft.com/office/drawing/2014/main" id="{6F58EC70-2814-8549-9869-A728E83074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0" name="正方形/長方形 139">
              <a:extLst>
                <a:ext uri="{FF2B5EF4-FFF2-40B4-BE49-F238E27FC236}">
                  <a16:creationId xmlns:a16="http://schemas.microsoft.com/office/drawing/2014/main" id="{C42B3321-34FF-D845-BE99-AD08A68BCD6F}"/>
                </a:ext>
              </a:extLst>
            </p:cNvPr>
            <p:cNvSpPr/>
            <p:nvPr/>
          </p:nvSpPr>
          <p:spPr>
            <a:xfrm>
              <a:off x="149511" y="567910"/>
              <a:ext cx="11079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年末年始休み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A6625E83-E947-8042-861B-E0976F653E4C}"/>
              </a:ext>
            </a:extLst>
          </p:cNvPr>
          <p:cNvGrpSpPr/>
          <p:nvPr/>
        </p:nvGrpSpPr>
        <p:grpSpPr>
          <a:xfrm>
            <a:off x="3284945" y="3227922"/>
            <a:ext cx="1107996" cy="635954"/>
            <a:chOff x="149511" y="208955"/>
            <a:chExt cx="1107996" cy="635954"/>
          </a:xfrm>
        </p:grpSpPr>
        <p:grpSp>
          <p:nvGrpSpPr>
            <p:cNvPr id="144" name="グループ化 143">
              <a:extLst>
                <a:ext uri="{FF2B5EF4-FFF2-40B4-BE49-F238E27FC236}">
                  <a16:creationId xmlns:a16="http://schemas.microsoft.com/office/drawing/2014/main" id="{302B00B4-3010-2D41-8A8D-204EB134F3C2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146" name="直線コネクタ 145">
                <a:extLst>
                  <a:ext uri="{FF2B5EF4-FFF2-40B4-BE49-F238E27FC236}">
                    <a16:creationId xmlns:a16="http://schemas.microsoft.com/office/drawing/2014/main" id="{42AA9684-1A0E-8440-819B-C764846B7CD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直線コネクタ 146">
                <a:extLst>
                  <a:ext uri="{FF2B5EF4-FFF2-40B4-BE49-F238E27FC236}">
                    <a16:creationId xmlns:a16="http://schemas.microsoft.com/office/drawing/2014/main" id="{C4C05EF2-BB1E-B142-BD0E-30EAF4EC65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5" name="正方形/長方形 144">
              <a:extLst>
                <a:ext uri="{FF2B5EF4-FFF2-40B4-BE49-F238E27FC236}">
                  <a16:creationId xmlns:a16="http://schemas.microsoft.com/office/drawing/2014/main" id="{211E8F3D-1821-8648-9CA5-D9866189557E}"/>
                </a:ext>
              </a:extLst>
            </p:cNvPr>
            <p:cNvSpPr/>
            <p:nvPr/>
          </p:nvSpPr>
          <p:spPr>
            <a:xfrm>
              <a:off x="149511" y="567910"/>
              <a:ext cx="11079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年末年始休み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915A79F4-FD67-2545-AA22-76492D92D23E}"/>
              </a:ext>
            </a:extLst>
          </p:cNvPr>
          <p:cNvGrpSpPr/>
          <p:nvPr/>
        </p:nvGrpSpPr>
        <p:grpSpPr>
          <a:xfrm>
            <a:off x="2203491" y="3227922"/>
            <a:ext cx="1107996" cy="635954"/>
            <a:chOff x="149511" y="208955"/>
            <a:chExt cx="1107996" cy="635954"/>
          </a:xfrm>
        </p:grpSpPr>
        <p:grpSp>
          <p:nvGrpSpPr>
            <p:cNvPr id="199" name="グループ化 198">
              <a:extLst>
                <a:ext uri="{FF2B5EF4-FFF2-40B4-BE49-F238E27FC236}">
                  <a16:creationId xmlns:a16="http://schemas.microsoft.com/office/drawing/2014/main" id="{2A8A3249-219A-DB44-85A3-0CEBEBFD7A3E}"/>
                </a:ext>
              </a:extLst>
            </p:cNvPr>
            <p:cNvGrpSpPr/>
            <p:nvPr/>
          </p:nvGrpSpPr>
          <p:grpSpPr>
            <a:xfrm>
              <a:off x="527110" y="208955"/>
              <a:ext cx="327349" cy="318985"/>
              <a:chOff x="1541565" y="102415"/>
              <a:chExt cx="384839" cy="375006"/>
            </a:xfrm>
          </p:grpSpPr>
          <p:cxnSp>
            <p:nvCxnSpPr>
              <p:cNvPr id="201" name="直線コネクタ 200">
                <a:extLst>
                  <a:ext uri="{FF2B5EF4-FFF2-40B4-BE49-F238E27FC236}">
                    <a16:creationId xmlns:a16="http://schemas.microsoft.com/office/drawing/2014/main" id="{81BDC5D6-4D77-CB43-85CC-BFAB4A16B19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551398" y="102415"/>
                <a:ext cx="375006" cy="375006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直線コネクタ 201">
                <a:extLst>
                  <a:ext uri="{FF2B5EF4-FFF2-40B4-BE49-F238E27FC236}">
                    <a16:creationId xmlns:a16="http://schemas.microsoft.com/office/drawing/2014/main" id="{8A4D4198-3947-4448-9337-CC61DC93D1B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41565" y="102415"/>
                <a:ext cx="383274" cy="371254"/>
              </a:xfrm>
              <a:prstGeom prst="line">
                <a:avLst/>
              </a:prstGeom>
              <a:ln w="53975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0" name="正方形/長方形 199">
              <a:extLst>
                <a:ext uri="{FF2B5EF4-FFF2-40B4-BE49-F238E27FC236}">
                  <a16:creationId xmlns:a16="http://schemas.microsoft.com/office/drawing/2014/main" id="{6BB06945-91D4-4F43-8E7A-B9B7AFD4D98D}"/>
                </a:ext>
              </a:extLst>
            </p:cNvPr>
            <p:cNvSpPr/>
            <p:nvPr/>
          </p:nvSpPr>
          <p:spPr>
            <a:xfrm>
              <a:off x="149511" y="567910"/>
              <a:ext cx="110799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年末年始休み</a:t>
              </a:r>
              <a:endParaRPr lang="ja-JP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63AFE07D-C6A5-0641-8518-EF280544C418}"/>
              </a:ext>
            </a:extLst>
          </p:cNvPr>
          <p:cNvGrpSpPr/>
          <p:nvPr/>
        </p:nvGrpSpPr>
        <p:grpSpPr>
          <a:xfrm>
            <a:off x="1327870" y="4765098"/>
            <a:ext cx="646331" cy="630229"/>
            <a:chOff x="999985" y="201335"/>
            <a:chExt cx="646331" cy="630229"/>
          </a:xfrm>
        </p:grpSpPr>
        <p:sp>
          <p:nvSpPr>
            <p:cNvPr id="204" name="円/楕円 203">
              <a:extLst>
                <a:ext uri="{FF2B5EF4-FFF2-40B4-BE49-F238E27FC236}">
                  <a16:creationId xmlns:a16="http://schemas.microsoft.com/office/drawing/2014/main" id="{79EF47AA-A6CA-B645-A6C9-4132A100095B}"/>
                </a:ext>
              </a:extLst>
            </p:cNvPr>
            <p:cNvSpPr/>
            <p:nvPr/>
          </p:nvSpPr>
          <p:spPr>
            <a:xfrm>
              <a:off x="1155771" y="201335"/>
              <a:ext cx="334759" cy="334759"/>
            </a:xfrm>
            <a:prstGeom prst="ellipse">
              <a:avLst/>
            </a:prstGeom>
            <a:noFill/>
            <a:ln w="50800">
              <a:solidFill>
                <a:srgbClr val="ED7D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正方形/長方形 204">
              <a:extLst>
                <a:ext uri="{FF2B5EF4-FFF2-40B4-BE49-F238E27FC236}">
                  <a16:creationId xmlns:a16="http://schemas.microsoft.com/office/drawing/2014/main" id="{B21E4666-24B9-7C4F-8944-D7E050D0D673}"/>
                </a:ext>
              </a:extLst>
            </p:cNvPr>
            <p:cNvSpPr/>
            <p:nvPr/>
          </p:nvSpPr>
          <p:spPr>
            <a:xfrm>
              <a:off x="999985" y="554565"/>
              <a:ext cx="6463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200" b="1">
                  <a:solidFill>
                    <a:srgbClr val="ED7D31"/>
                  </a:solidFill>
                </a:rPr>
                <a:t>診療日</a:t>
              </a:r>
              <a:endParaRPr lang="ja-JP" altLang="en-US" sz="1200">
                <a:solidFill>
                  <a:srgbClr val="ED7D3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150</Words>
  <Application>Microsoft Macintosh PowerPoint</Application>
  <PresentationFormat>A4 210 x 297 mm</PresentationFormat>
  <Paragraphs>60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A-OTF Futo Go B101 Pr5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Microsoft Office User</cp:lastModifiedBy>
  <cp:revision>64</cp:revision>
  <cp:lastPrinted>2020-09-15T07:05:39Z</cp:lastPrinted>
  <dcterms:created xsi:type="dcterms:W3CDTF">2020-04-23T05:34:47Z</dcterms:created>
  <dcterms:modified xsi:type="dcterms:W3CDTF">2020-11-12T05:45:02Z</dcterms:modified>
</cp:coreProperties>
</file>