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907588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83" userDrawn="1">
          <p15:clr>
            <a:srgbClr val="A4A3A4"/>
          </p15:clr>
        </p15:guide>
        <p15:guide id="2" pos="572" userDrawn="1">
          <p15:clr>
            <a:srgbClr val="A4A3A4"/>
          </p15:clr>
        </p15:guide>
        <p15:guide id="3" pos="3725" userDrawn="1">
          <p15:clr>
            <a:srgbClr val="A4A3A4"/>
          </p15:clr>
        </p15:guide>
        <p15:guide id="4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FBD249"/>
    <a:srgbClr val="FDD35D"/>
    <a:srgbClr val="41210F"/>
    <a:srgbClr val="FBBE02"/>
    <a:srgbClr val="AACC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4553"/>
  </p:normalViewPr>
  <p:slideViewPr>
    <p:cSldViewPr snapToGrid="0" snapToObjects="1" showGuides="1">
      <p:cViewPr varScale="1">
        <p:scale>
          <a:sx n="103" d="100"/>
          <a:sy n="103" d="100"/>
        </p:scale>
        <p:origin x="5344" y="168"/>
      </p:cViewPr>
      <p:guideLst>
        <p:guide orient="horz" pos="1283"/>
        <p:guide pos="572"/>
        <p:guide pos="372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A2C26-2C5F-C64E-ADD8-FE17EF894753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7761A-2D2A-A44E-93E8-36ABDCFD33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159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67761A-2D2A-A44E-93E8-36ABDCFD33A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812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597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69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58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94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16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8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40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20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01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65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26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17D87-FE72-4743-ACE8-00E9AA774F89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92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436ABB2-FA48-2340-A378-825B01B1887D}"/>
              </a:ext>
            </a:extLst>
          </p:cNvPr>
          <p:cNvSpPr/>
          <p:nvPr/>
        </p:nvSpPr>
        <p:spPr>
          <a:xfrm>
            <a:off x="0" y="0"/>
            <a:ext cx="6858000" cy="9907587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59024A7F-5F83-354D-9DB0-BBCD5965BE98}"/>
              </a:ext>
            </a:extLst>
          </p:cNvPr>
          <p:cNvSpPr/>
          <p:nvPr/>
        </p:nvSpPr>
        <p:spPr>
          <a:xfrm>
            <a:off x="496956" y="431490"/>
            <a:ext cx="5903843" cy="9044609"/>
          </a:xfrm>
          <a:prstGeom prst="roundRect">
            <a:avLst>
              <a:gd name="adj" fmla="val 656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　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386909B-5B80-8B4F-ADDE-B5E2C7106AFA}"/>
              </a:ext>
            </a:extLst>
          </p:cNvPr>
          <p:cNvSpPr txBox="1"/>
          <p:nvPr/>
        </p:nvSpPr>
        <p:spPr>
          <a:xfrm>
            <a:off x="1480935" y="7646986"/>
            <a:ext cx="39160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rgbClr val="41210F"/>
                </a:solidFill>
              </a:rPr>
              <a:t>何卒ご理解とご協力をお願いいたします。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54F034-A49A-8441-BE6F-1B35763F6604}"/>
              </a:ext>
            </a:extLst>
          </p:cNvPr>
          <p:cNvSpPr txBox="1"/>
          <p:nvPr/>
        </p:nvSpPr>
        <p:spPr>
          <a:xfrm>
            <a:off x="816430" y="3531947"/>
            <a:ext cx="517671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200" b="1" spc="-90">
                <a:solidFill>
                  <a:schemeClr val="tx1">
                    <a:lumMod val="85000"/>
                    <a:lumOff val="15000"/>
                  </a:schemeClr>
                </a:solidFill>
              </a:rPr>
              <a:t>当院は予約制ですが、タイミングによっては一時的に混み合うことがあります。</a:t>
            </a:r>
          </a:p>
          <a:p>
            <a:pPr>
              <a:spcAft>
                <a:spcPts val="600"/>
              </a:spcAft>
            </a:pPr>
            <a:r>
              <a:rPr lang="ja-JP" altLang="en-US" sz="1200" b="1" spc="-90">
                <a:solidFill>
                  <a:schemeClr val="tx1">
                    <a:lumMod val="85000"/>
                    <a:lumOff val="15000"/>
                  </a:schemeClr>
                </a:solidFill>
              </a:rPr>
              <a:t>待合室が混んでいる時は、院外やお車を利用して患者様同士で距離を保って</a:t>
            </a:r>
          </a:p>
          <a:p>
            <a:pPr>
              <a:spcAft>
                <a:spcPts val="600"/>
              </a:spcAft>
            </a:pPr>
            <a:r>
              <a:rPr lang="ja-JP" altLang="en-US" sz="1200" b="1" spc="-90">
                <a:solidFill>
                  <a:schemeClr val="tx1">
                    <a:lumMod val="85000"/>
                    <a:lumOff val="15000"/>
                  </a:schemeClr>
                </a:solidFill>
              </a:rPr>
              <a:t>お待ち下さい。また、同伴の方はお車などでお待ちいただき、院内へは出来る</a:t>
            </a:r>
          </a:p>
          <a:p>
            <a:pPr>
              <a:spcAft>
                <a:spcPts val="600"/>
              </a:spcAft>
            </a:pPr>
            <a:r>
              <a:rPr lang="ja-JP" altLang="en-US" sz="1200" b="1" spc="-90">
                <a:solidFill>
                  <a:schemeClr val="tx1">
                    <a:lumMod val="85000"/>
                    <a:lumOff val="15000"/>
                  </a:schemeClr>
                </a:solidFill>
              </a:rPr>
              <a:t>限りお一人でいらして下さい。</a:t>
            </a:r>
            <a:endParaRPr kumimoji="1" lang="ja-JP" altLang="en-US" sz="1200" b="1" spc="-9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9053B837-CB3F-B84D-9F6C-C1F3318678C4}"/>
              </a:ext>
            </a:extLst>
          </p:cNvPr>
          <p:cNvGrpSpPr/>
          <p:nvPr/>
        </p:nvGrpSpPr>
        <p:grpSpPr>
          <a:xfrm>
            <a:off x="913713" y="2738484"/>
            <a:ext cx="603195" cy="646331"/>
            <a:chOff x="919345" y="4134432"/>
            <a:chExt cx="392353" cy="420411"/>
          </a:xfrm>
        </p:grpSpPr>
        <p:sp>
          <p:nvSpPr>
            <p:cNvPr id="26" name="円/楕円 25">
              <a:extLst>
                <a:ext uri="{FF2B5EF4-FFF2-40B4-BE49-F238E27FC236}">
                  <a16:creationId xmlns:a16="http://schemas.microsoft.com/office/drawing/2014/main" id="{7AF88AF3-0EAA-BD48-AB4F-5F3C713FFDEA}"/>
                </a:ext>
              </a:extLst>
            </p:cNvPr>
            <p:cNvSpPr/>
            <p:nvPr/>
          </p:nvSpPr>
          <p:spPr>
            <a:xfrm>
              <a:off x="919345" y="4150164"/>
              <a:ext cx="392353" cy="392353"/>
            </a:xfrm>
            <a:prstGeom prst="ellipse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E2C22256-B5DC-A54A-A53A-7DFDA768A884}"/>
                </a:ext>
              </a:extLst>
            </p:cNvPr>
            <p:cNvSpPr txBox="1"/>
            <p:nvPr/>
          </p:nvSpPr>
          <p:spPr>
            <a:xfrm>
              <a:off x="984105" y="4134432"/>
              <a:ext cx="308756" cy="420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b="1" dirty="0">
                  <a:solidFill>
                    <a:schemeClr val="bg1"/>
                  </a:solidFill>
                </a:rPr>
                <a:t>1</a:t>
              </a:r>
              <a:endParaRPr kumimoji="1" lang="ja-JP" altLang="en-US" sz="3600" b="1">
                <a:solidFill>
                  <a:schemeClr val="bg1"/>
                </a:solidFill>
              </a:endParaRPr>
            </a:p>
          </p:txBody>
        </p:sp>
      </p:grpSp>
      <p:pic>
        <p:nvPicPr>
          <p:cNvPr id="10" name="図 9">
            <a:extLst>
              <a:ext uri="{FF2B5EF4-FFF2-40B4-BE49-F238E27FC236}">
                <a16:creationId xmlns:a16="http://schemas.microsoft.com/office/drawing/2014/main" id="{CE8EE09A-ACDA-7F4F-9B48-C228C77A63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6930" y="8436438"/>
            <a:ext cx="2950138" cy="353402"/>
          </a:xfrm>
          <a:prstGeom prst="rect">
            <a:avLst/>
          </a:prstGeom>
        </p:spPr>
      </p:pic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E6305C2-2578-3B49-A601-7A6E63D20167}"/>
              </a:ext>
            </a:extLst>
          </p:cNvPr>
          <p:cNvSpPr txBox="1"/>
          <p:nvPr/>
        </p:nvSpPr>
        <p:spPr>
          <a:xfrm>
            <a:off x="842188" y="5611788"/>
            <a:ext cx="5176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200" b="1" spc="-90">
                <a:solidFill>
                  <a:schemeClr val="tx1">
                    <a:lumMod val="85000"/>
                    <a:lumOff val="15000"/>
                  </a:schemeClr>
                </a:solidFill>
              </a:rPr>
              <a:t>待合室に消毒液をご用意しております。来院時以外もご自由にお使い下さい。</a:t>
            </a:r>
            <a:endParaRPr kumimoji="1" lang="ja-JP" altLang="en-US" sz="1200" b="1" spc="-9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03A0ABEA-C2CB-A741-B4BC-7115D8416132}"/>
              </a:ext>
            </a:extLst>
          </p:cNvPr>
          <p:cNvGrpSpPr/>
          <p:nvPr/>
        </p:nvGrpSpPr>
        <p:grpSpPr>
          <a:xfrm>
            <a:off x="913713" y="4818325"/>
            <a:ext cx="603195" cy="646331"/>
            <a:chOff x="919345" y="4134432"/>
            <a:chExt cx="392353" cy="420411"/>
          </a:xfrm>
        </p:grpSpPr>
        <p:sp>
          <p:nvSpPr>
            <p:cNvPr id="45" name="円/楕円 44">
              <a:extLst>
                <a:ext uri="{FF2B5EF4-FFF2-40B4-BE49-F238E27FC236}">
                  <a16:creationId xmlns:a16="http://schemas.microsoft.com/office/drawing/2014/main" id="{031A1F73-478A-1641-8994-D90210E9E672}"/>
                </a:ext>
              </a:extLst>
            </p:cNvPr>
            <p:cNvSpPr/>
            <p:nvPr/>
          </p:nvSpPr>
          <p:spPr>
            <a:xfrm>
              <a:off x="919345" y="4150164"/>
              <a:ext cx="392353" cy="392353"/>
            </a:xfrm>
            <a:prstGeom prst="ellipse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1239D31F-2A1F-1B48-A635-DD6EEE8305C0}"/>
                </a:ext>
              </a:extLst>
            </p:cNvPr>
            <p:cNvSpPr txBox="1"/>
            <p:nvPr/>
          </p:nvSpPr>
          <p:spPr>
            <a:xfrm>
              <a:off x="984105" y="4134432"/>
              <a:ext cx="308756" cy="420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b="1" dirty="0">
                  <a:solidFill>
                    <a:schemeClr val="bg1"/>
                  </a:solidFill>
                </a:rPr>
                <a:t>2</a:t>
              </a:r>
              <a:endParaRPr kumimoji="1" lang="ja-JP" altLang="en-US" sz="3600" b="1">
                <a:solidFill>
                  <a:schemeClr val="bg1"/>
                </a:solidFill>
              </a:endParaRPr>
            </a:p>
          </p:txBody>
        </p:sp>
      </p:grp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6C5D271-02C4-A645-9E0C-9BC5D3C3B554}"/>
              </a:ext>
            </a:extLst>
          </p:cNvPr>
          <p:cNvSpPr txBox="1"/>
          <p:nvPr/>
        </p:nvSpPr>
        <p:spPr>
          <a:xfrm>
            <a:off x="842188" y="6929104"/>
            <a:ext cx="5176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200" b="1" spc="-90">
                <a:solidFill>
                  <a:schemeClr val="tx1">
                    <a:lumMod val="85000"/>
                    <a:lumOff val="15000"/>
                  </a:schemeClr>
                </a:solidFill>
              </a:rPr>
              <a:t>電話予約の際、飼い主様の健康状態を伺うことがありますが、ご了承ください。</a:t>
            </a:r>
            <a:endParaRPr kumimoji="1" lang="ja-JP" altLang="en-US" sz="1200" b="1" spc="-9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3" name="円/楕円 52">
            <a:extLst>
              <a:ext uri="{FF2B5EF4-FFF2-40B4-BE49-F238E27FC236}">
                <a16:creationId xmlns:a16="http://schemas.microsoft.com/office/drawing/2014/main" id="{1AB13167-E6D4-264F-9384-B89F19E3D1F0}"/>
              </a:ext>
            </a:extLst>
          </p:cNvPr>
          <p:cNvSpPr/>
          <p:nvPr/>
        </p:nvSpPr>
        <p:spPr>
          <a:xfrm>
            <a:off x="913713" y="6159827"/>
            <a:ext cx="603195" cy="603195"/>
          </a:xfrm>
          <a:prstGeom prst="ellipse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9E140CA-C5D0-4B4F-A56F-B7A5460659DA}"/>
              </a:ext>
            </a:extLst>
          </p:cNvPr>
          <p:cNvSpPr txBox="1"/>
          <p:nvPr/>
        </p:nvSpPr>
        <p:spPr>
          <a:xfrm>
            <a:off x="1013274" y="6135641"/>
            <a:ext cx="474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solidFill>
                  <a:schemeClr val="bg1"/>
                </a:solidFill>
              </a:rPr>
              <a:t>3</a:t>
            </a:r>
            <a:endParaRPr kumimoji="1" lang="ja-JP" altLang="en-US" sz="3600" b="1">
              <a:solidFill>
                <a:schemeClr val="bg1"/>
              </a:solidFill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1351AB67-321B-8342-9710-0A4F2A710CF5}"/>
              </a:ext>
            </a:extLst>
          </p:cNvPr>
          <p:cNvCxnSpPr/>
          <p:nvPr/>
        </p:nvCxnSpPr>
        <p:spPr>
          <a:xfrm>
            <a:off x="1752600" y="3348720"/>
            <a:ext cx="3270738" cy="0"/>
          </a:xfrm>
          <a:prstGeom prst="line">
            <a:avLst/>
          </a:prstGeom>
          <a:ln w="38100">
            <a:solidFill>
              <a:srgbClr val="FDD3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099ECAB-6F72-B740-8E1B-D06AD5E57E0B}"/>
              </a:ext>
            </a:extLst>
          </p:cNvPr>
          <p:cNvSpPr txBox="1"/>
          <p:nvPr/>
        </p:nvSpPr>
        <p:spPr>
          <a:xfrm>
            <a:off x="1653827" y="2727054"/>
            <a:ext cx="46392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b="1" spc="-110">
                <a:solidFill>
                  <a:schemeClr val="accent2"/>
                </a:solidFill>
              </a:rPr>
              <a:t>患者様同士、距離を保たれてお待ち頂くか、</a:t>
            </a:r>
          </a:p>
          <a:p>
            <a:pPr>
              <a:spcAft>
                <a:spcPts val="600"/>
              </a:spcAft>
            </a:pPr>
            <a:r>
              <a:rPr lang="ja-JP" altLang="en-US" b="1" spc="-110">
                <a:solidFill>
                  <a:schemeClr val="accent2"/>
                </a:solidFill>
              </a:rPr>
              <a:t>出来る限りお一人でご来院下さい。</a:t>
            </a:r>
            <a:endParaRPr kumimoji="1" lang="ja-JP" altLang="en-US" b="1" spc="-110">
              <a:solidFill>
                <a:schemeClr val="accent2"/>
              </a:solidFill>
            </a:endParaRPr>
          </a:p>
        </p:txBody>
      </p: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99EDA042-B93B-A147-A05A-6C2E11F7134C}"/>
              </a:ext>
            </a:extLst>
          </p:cNvPr>
          <p:cNvCxnSpPr/>
          <p:nvPr/>
        </p:nvCxnSpPr>
        <p:spPr>
          <a:xfrm>
            <a:off x="3051607" y="5083195"/>
            <a:ext cx="1563678" cy="0"/>
          </a:xfrm>
          <a:prstGeom prst="line">
            <a:avLst/>
          </a:prstGeom>
          <a:ln w="38100">
            <a:solidFill>
              <a:srgbClr val="FDD3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C6D01831-8A83-2941-9C06-B43CDFE256B9}"/>
              </a:ext>
            </a:extLst>
          </p:cNvPr>
          <p:cNvCxnSpPr>
            <a:cxnSpLocks/>
          </p:cNvCxnSpPr>
          <p:nvPr/>
        </p:nvCxnSpPr>
        <p:spPr>
          <a:xfrm>
            <a:off x="1752600" y="5449172"/>
            <a:ext cx="1509469" cy="0"/>
          </a:xfrm>
          <a:prstGeom prst="line">
            <a:avLst/>
          </a:prstGeom>
          <a:ln w="38100">
            <a:solidFill>
              <a:srgbClr val="FDD3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FA03947C-1B66-C442-9A5D-E178FE6E2C9C}"/>
              </a:ext>
            </a:extLst>
          </p:cNvPr>
          <p:cNvCxnSpPr>
            <a:cxnSpLocks/>
          </p:cNvCxnSpPr>
          <p:nvPr/>
        </p:nvCxnSpPr>
        <p:spPr>
          <a:xfrm>
            <a:off x="1752600" y="6754495"/>
            <a:ext cx="2431026" cy="0"/>
          </a:xfrm>
          <a:prstGeom prst="line">
            <a:avLst/>
          </a:prstGeom>
          <a:ln w="38100">
            <a:solidFill>
              <a:srgbClr val="FDD3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1B230CA-F215-EA46-8B9C-52D47F33C74B}"/>
              </a:ext>
            </a:extLst>
          </p:cNvPr>
          <p:cNvSpPr txBox="1"/>
          <p:nvPr/>
        </p:nvSpPr>
        <p:spPr>
          <a:xfrm>
            <a:off x="1653827" y="6130060"/>
            <a:ext cx="46392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b="1" spc="-110">
                <a:solidFill>
                  <a:schemeClr val="accent2"/>
                </a:solidFill>
              </a:rPr>
              <a:t>飼い主様の健康状態が悪い場合は、</a:t>
            </a:r>
          </a:p>
          <a:p>
            <a:pPr>
              <a:spcAft>
                <a:spcPts val="600"/>
              </a:spcAft>
            </a:pPr>
            <a:r>
              <a:rPr lang="ja-JP" altLang="en-US" b="1" spc="-110">
                <a:solidFill>
                  <a:schemeClr val="accent2"/>
                </a:solidFill>
              </a:rPr>
              <a:t>代理の方がご来院下さい。</a:t>
            </a:r>
            <a:endParaRPr kumimoji="1" lang="ja-JP" altLang="en-US" b="1" spc="-110">
              <a:solidFill>
                <a:schemeClr val="accent2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6577447-645B-1E44-BEF3-F5E3F550F0AF}"/>
              </a:ext>
            </a:extLst>
          </p:cNvPr>
          <p:cNvSpPr txBox="1"/>
          <p:nvPr/>
        </p:nvSpPr>
        <p:spPr>
          <a:xfrm>
            <a:off x="1653827" y="4812744"/>
            <a:ext cx="46392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b="1" spc="-110">
                <a:solidFill>
                  <a:schemeClr val="accent2"/>
                </a:solidFill>
              </a:rPr>
              <a:t>ご来院時にはマスクの着用と、</a:t>
            </a:r>
          </a:p>
          <a:p>
            <a:pPr>
              <a:spcAft>
                <a:spcPts val="600"/>
              </a:spcAft>
            </a:pPr>
            <a:r>
              <a:rPr lang="ja-JP" altLang="en-US" b="1" spc="-110">
                <a:solidFill>
                  <a:schemeClr val="accent2"/>
                </a:solidFill>
              </a:rPr>
              <a:t>手指消毒の徹底をお願いいたします。</a:t>
            </a:r>
            <a:endParaRPr kumimoji="1" lang="ja-JP" altLang="en-US" b="1" spc="-110">
              <a:solidFill>
                <a:schemeClr val="accent2"/>
              </a:solidFill>
            </a:endParaRPr>
          </a:p>
        </p:txBody>
      </p: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CC14AA2E-11C9-0D43-8A01-260AB1BC4FD1}"/>
              </a:ext>
            </a:extLst>
          </p:cNvPr>
          <p:cNvGrpSpPr/>
          <p:nvPr/>
        </p:nvGrpSpPr>
        <p:grpSpPr>
          <a:xfrm rot="17987017">
            <a:off x="896830" y="7461740"/>
            <a:ext cx="578352" cy="489047"/>
            <a:chOff x="5810818" y="2833202"/>
            <a:chExt cx="427717" cy="361672"/>
          </a:xfrm>
        </p:grpSpPr>
        <p:sp>
          <p:nvSpPr>
            <p:cNvPr id="69" name="円/楕円 68">
              <a:extLst>
                <a:ext uri="{FF2B5EF4-FFF2-40B4-BE49-F238E27FC236}">
                  <a16:creationId xmlns:a16="http://schemas.microsoft.com/office/drawing/2014/main" id="{7E47412C-0A0F-844A-9965-3CD90C85EDF0}"/>
                </a:ext>
              </a:extLst>
            </p:cNvPr>
            <p:cNvSpPr/>
            <p:nvPr/>
          </p:nvSpPr>
          <p:spPr>
            <a:xfrm>
              <a:off x="5872028" y="2965835"/>
              <a:ext cx="229039" cy="229039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円/楕円 69">
              <a:extLst>
                <a:ext uri="{FF2B5EF4-FFF2-40B4-BE49-F238E27FC236}">
                  <a16:creationId xmlns:a16="http://schemas.microsoft.com/office/drawing/2014/main" id="{ADBB574B-7FD5-0847-840C-56EC942BE482}"/>
                </a:ext>
              </a:extLst>
            </p:cNvPr>
            <p:cNvSpPr/>
            <p:nvPr/>
          </p:nvSpPr>
          <p:spPr>
            <a:xfrm>
              <a:off x="6135484" y="3049600"/>
              <a:ext cx="103051" cy="103051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円/楕円 70">
              <a:extLst>
                <a:ext uri="{FF2B5EF4-FFF2-40B4-BE49-F238E27FC236}">
                  <a16:creationId xmlns:a16="http://schemas.microsoft.com/office/drawing/2014/main" id="{B0A43D7F-8EFC-8645-9B52-F41040B21F53}"/>
                </a:ext>
              </a:extLst>
            </p:cNvPr>
            <p:cNvSpPr/>
            <p:nvPr/>
          </p:nvSpPr>
          <p:spPr>
            <a:xfrm>
              <a:off x="6083868" y="2903052"/>
              <a:ext cx="103051" cy="103051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円/楕円 71">
              <a:extLst>
                <a:ext uri="{FF2B5EF4-FFF2-40B4-BE49-F238E27FC236}">
                  <a16:creationId xmlns:a16="http://schemas.microsoft.com/office/drawing/2014/main" id="{6A79372A-7584-D445-AD8C-CD0CCDCD2D80}"/>
                </a:ext>
              </a:extLst>
            </p:cNvPr>
            <p:cNvSpPr/>
            <p:nvPr/>
          </p:nvSpPr>
          <p:spPr>
            <a:xfrm>
              <a:off x="5960043" y="2833202"/>
              <a:ext cx="103051" cy="103051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円/楕円 72">
              <a:extLst>
                <a:ext uri="{FF2B5EF4-FFF2-40B4-BE49-F238E27FC236}">
                  <a16:creationId xmlns:a16="http://schemas.microsoft.com/office/drawing/2014/main" id="{C6CEF393-B8FC-1949-B8AE-57ECDF52227F}"/>
                </a:ext>
              </a:extLst>
            </p:cNvPr>
            <p:cNvSpPr/>
            <p:nvPr/>
          </p:nvSpPr>
          <p:spPr>
            <a:xfrm>
              <a:off x="5810818" y="2880827"/>
              <a:ext cx="103051" cy="103051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C4F215CB-2A3C-0A4B-8AD1-4FB92DCCB6FE}"/>
              </a:ext>
            </a:extLst>
          </p:cNvPr>
          <p:cNvGrpSpPr/>
          <p:nvPr/>
        </p:nvGrpSpPr>
        <p:grpSpPr>
          <a:xfrm rot="17987017">
            <a:off x="1317521" y="8029350"/>
            <a:ext cx="457110" cy="386526"/>
            <a:chOff x="5810818" y="2833202"/>
            <a:chExt cx="427717" cy="361672"/>
          </a:xfrm>
        </p:grpSpPr>
        <p:sp>
          <p:nvSpPr>
            <p:cNvPr id="76" name="円/楕円 75">
              <a:extLst>
                <a:ext uri="{FF2B5EF4-FFF2-40B4-BE49-F238E27FC236}">
                  <a16:creationId xmlns:a16="http://schemas.microsoft.com/office/drawing/2014/main" id="{9C59B727-6220-F14F-B804-A98048CD7DA5}"/>
                </a:ext>
              </a:extLst>
            </p:cNvPr>
            <p:cNvSpPr/>
            <p:nvPr/>
          </p:nvSpPr>
          <p:spPr>
            <a:xfrm>
              <a:off x="5872028" y="2965835"/>
              <a:ext cx="229039" cy="229039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円/楕円 76">
              <a:extLst>
                <a:ext uri="{FF2B5EF4-FFF2-40B4-BE49-F238E27FC236}">
                  <a16:creationId xmlns:a16="http://schemas.microsoft.com/office/drawing/2014/main" id="{9D3458C5-7DDC-4747-B2CC-8AF5F64733A7}"/>
                </a:ext>
              </a:extLst>
            </p:cNvPr>
            <p:cNvSpPr/>
            <p:nvPr/>
          </p:nvSpPr>
          <p:spPr>
            <a:xfrm>
              <a:off x="6135484" y="3049600"/>
              <a:ext cx="103051" cy="103051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円/楕円 77">
              <a:extLst>
                <a:ext uri="{FF2B5EF4-FFF2-40B4-BE49-F238E27FC236}">
                  <a16:creationId xmlns:a16="http://schemas.microsoft.com/office/drawing/2014/main" id="{2869CB3D-9F47-9344-A15A-0CF82FACCFFD}"/>
                </a:ext>
              </a:extLst>
            </p:cNvPr>
            <p:cNvSpPr/>
            <p:nvPr/>
          </p:nvSpPr>
          <p:spPr>
            <a:xfrm>
              <a:off x="6083868" y="2903052"/>
              <a:ext cx="103051" cy="103051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円/楕円 78">
              <a:extLst>
                <a:ext uri="{FF2B5EF4-FFF2-40B4-BE49-F238E27FC236}">
                  <a16:creationId xmlns:a16="http://schemas.microsoft.com/office/drawing/2014/main" id="{14390A03-520F-2547-BC47-AB5E7FD6FEE4}"/>
                </a:ext>
              </a:extLst>
            </p:cNvPr>
            <p:cNvSpPr/>
            <p:nvPr/>
          </p:nvSpPr>
          <p:spPr>
            <a:xfrm>
              <a:off x="5960043" y="2833202"/>
              <a:ext cx="103051" cy="103051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円/楕円 79">
              <a:extLst>
                <a:ext uri="{FF2B5EF4-FFF2-40B4-BE49-F238E27FC236}">
                  <a16:creationId xmlns:a16="http://schemas.microsoft.com/office/drawing/2014/main" id="{28176AF9-D2BC-E247-BED2-D84156015669}"/>
                </a:ext>
              </a:extLst>
            </p:cNvPr>
            <p:cNvSpPr/>
            <p:nvPr/>
          </p:nvSpPr>
          <p:spPr>
            <a:xfrm>
              <a:off x="5810818" y="2880827"/>
              <a:ext cx="103051" cy="103051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ED6FF34E-BA54-8245-857C-E532B012B039}"/>
              </a:ext>
            </a:extLst>
          </p:cNvPr>
          <p:cNvGrpSpPr/>
          <p:nvPr/>
        </p:nvGrpSpPr>
        <p:grpSpPr>
          <a:xfrm rot="347318">
            <a:off x="5570769" y="623877"/>
            <a:ext cx="687945" cy="581717"/>
            <a:chOff x="5810818" y="2833202"/>
            <a:chExt cx="427717" cy="361672"/>
          </a:xfrm>
        </p:grpSpPr>
        <p:sp>
          <p:nvSpPr>
            <p:cNvPr id="82" name="円/楕円 81">
              <a:extLst>
                <a:ext uri="{FF2B5EF4-FFF2-40B4-BE49-F238E27FC236}">
                  <a16:creationId xmlns:a16="http://schemas.microsoft.com/office/drawing/2014/main" id="{1C3D6DB7-D5C6-7F46-AB22-C9E8E2940A4F}"/>
                </a:ext>
              </a:extLst>
            </p:cNvPr>
            <p:cNvSpPr/>
            <p:nvPr/>
          </p:nvSpPr>
          <p:spPr>
            <a:xfrm>
              <a:off x="5872028" y="2965835"/>
              <a:ext cx="229039" cy="229039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円/楕円 82">
              <a:extLst>
                <a:ext uri="{FF2B5EF4-FFF2-40B4-BE49-F238E27FC236}">
                  <a16:creationId xmlns:a16="http://schemas.microsoft.com/office/drawing/2014/main" id="{A82DBFC5-A712-D942-8BFF-E217741E29C3}"/>
                </a:ext>
              </a:extLst>
            </p:cNvPr>
            <p:cNvSpPr/>
            <p:nvPr/>
          </p:nvSpPr>
          <p:spPr>
            <a:xfrm>
              <a:off x="6135484" y="3049600"/>
              <a:ext cx="103051" cy="103051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円/楕円 83">
              <a:extLst>
                <a:ext uri="{FF2B5EF4-FFF2-40B4-BE49-F238E27FC236}">
                  <a16:creationId xmlns:a16="http://schemas.microsoft.com/office/drawing/2014/main" id="{B114C165-2FAE-3748-9C29-AD883C74261B}"/>
                </a:ext>
              </a:extLst>
            </p:cNvPr>
            <p:cNvSpPr/>
            <p:nvPr/>
          </p:nvSpPr>
          <p:spPr>
            <a:xfrm>
              <a:off x="6083868" y="2903052"/>
              <a:ext cx="103051" cy="103051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円/楕円 84">
              <a:extLst>
                <a:ext uri="{FF2B5EF4-FFF2-40B4-BE49-F238E27FC236}">
                  <a16:creationId xmlns:a16="http://schemas.microsoft.com/office/drawing/2014/main" id="{95E8F9DE-F78A-274D-88A6-991B16BEC645}"/>
                </a:ext>
              </a:extLst>
            </p:cNvPr>
            <p:cNvSpPr/>
            <p:nvPr/>
          </p:nvSpPr>
          <p:spPr>
            <a:xfrm>
              <a:off x="5960043" y="2833202"/>
              <a:ext cx="103051" cy="103051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円/楕円 85">
              <a:extLst>
                <a:ext uri="{FF2B5EF4-FFF2-40B4-BE49-F238E27FC236}">
                  <a16:creationId xmlns:a16="http://schemas.microsoft.com/office/drawing/2014/main" id="{26C7341C-70DF-9F49-B1E7-E0A29C5BF006}"/>
                </a:ext>
              </a:extLst>
            </p:cNvPr>
            <p:cNvSpPr/>
            <p:nvPr/>
          </p:nvSpPr>
          <p:spPr>
            <a:xfrm>
              <a:off x="5810818" y="2880827"/>
              <a:ext cx="103051" cy="103051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71122D59-B703-F643-A3B9-062FBD9953B6}"/>
              </a:ext>
            </a:extLst>
          </p:cNvPr>
          <p:cNvGrpSpPr/>
          <p:nvPr/>
        </p:nvGrpSpPr>
        <p:grpSpPr>
          <a:xfrm rot="1307924">
            <a:off x="5872431" y="1411046"/>
            <a:ext cx="425158" cy="359509"/>
            <a:chOff x="5810818" y="2833202"/>
            <a:chExt cx="427717" cy="361672"/>
          </a:xfrm>
        </p:grpSpPr>
        <p:sp>
          <p:nvSpPr>
            <p:cNvPr id="88" name="円/楕円 87">
              <a:extLst>
                <a:ext uri="{FF2B5EF4-FFF2-40B4-BE49-F238E27FC236}">
                  <a16:creationId xmlns:a16="http://schemas.microsoft.com/office/drawing/2014/main" id="{ADBDAA8C-E3CD-6B4A-BBD9-447F91DCAEA1}"/>
                </a:ext>
              </a:extLst>
            </p:cNvPr>
            <p:cNvSpPr/>
            <p:nvPr/>
          </p:nvSpPr>
          <p:spPr>
            <a:xfrm>
              <a:off x="5872028" y="2965835"/>
              <a:ext cx="229039" cy="229039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円/楕円 88">
              <a:extLst>
                <a:ext uri="{FF2B5EF4-FFF2-40B4-BE49-F238E27FC236}">
                  <a16:creationId xmlns:a16="http://schemas.microsoft.com/office/drawing/2014/main" id="{6A608439-C93E-F849-B60F-E2DBA4EB26CE}"/>
                </a:ext>
              </a:extLst>
            </p:cNvPr>
            <p:cNvSpPr/>
            <p:nvPr/>
          </p:nvSpPr>
          <p:spPr>
            <a:xfrm>
              <a:off x="6135484" y="3049600"/>
              <a:ext cx="103051" cy="103051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円/楕円 89">
              <a:extLst>
                <a:ext uri="{FF2B5EF4-FFF2-40B4-BE49-F238E27FC236}">
                  <a16:creationId xmlns:a16="http://schemas.microsoft.com/office/drawing/2014/main" id="{EA1957C3-F2B4-F349-B9C2-917C0B54EFE6}"/>
                </a:ext>
              </a:extLst>
            </p:cNvPr>
            <p:cNvSpPr/>
            <p:nvPr/>
          </p:nvSpPr>
          <p:spPr>
            <a:xfrm>
              <a:off x="6083868" y="2903052"/>
              <a:ext cx="103051" cy="103051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円/楕円 90">
              <a:extLst>
                <a:ext uri="{FF2B5EF4-FFF2-40B4-BE49-F238E27FC236}">
                  <a16:creationId xmlns:a16="http://schemas.microsoft.com/office/drawing/2014/main" id="{D6604731-D00A-FF47-A35A-037DD1442002}"/>
                </a:ext>
              </a:extLst>
            </p:cNvPr>
            <p:cNvSpPr/>
            <p:nvPr/>
          </p:nvSpPr>
          <p:spPr>
            <a:xfrm>
              <a:off x="5960043" y="2833202"/>
              <a:ext cx="103051" cy="103051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円/楕円 91">
              <a:extLst>
                <a:ext uri="{FF2B5EF4-FFF2-40B4-BE49-F238E27FC236}">
                  <a16:creationId xmlns:a16="http://schemas.microsoft.com/office/drawing/2014/main" id="{4238ABB9-A59E-B04A-ACE8-A44B3691CBE8}"/>
                </a:ext>
              </a:extLst>
            </p:cNvPr>
            <p:cNvSpPr/>
            <p:nvPr/>
          </p:nvSpPr>
          <p:spPr>
            <a:xfrm>
              <a:off x="5810818" y="2880827"/>
              <a:ext cx="103051" cy="103051"/>
            </a:xfrm>
            <a:prstGeom prst="ellipse">
              <a:avLst/>
            </a:prstGeom>
            <a:solidFill>
              <a:srgbClr val="FDD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1D56A6-139C-0949-95A0-3CA09685071F}"/>
              </a:ext>
            </a:extLst>
          </p:cNvPr>
          <p:cNvSpPr txBox="1"/>
          <p:nvPr/>
        </p:nvSpPr>
        <p:spPr>
          <a:xfrm>
            <a:off x="762873" y="1360754"/>
            <a:ext cx="528994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200" b="1" spc="-150">
                <a:solidFill>
                  <a:schemeClr val="accent2"/>
                </a:solidFill>
              </a:rPr>
              <a:t>患者様へ</a:t>
            </a:r>
            <a:r>
              <a:rPr lang="ja-JP" altLang="en-US" sz="4600" b="1" spc="-150">
                <a:solidFill>
                  <a:schemeClr val="accent2"/>
                </a:solidFill>
              </a:rPr>
              <a:t>の</a:t>
            </a:r>
            <a:r>
              <a:rPr lang="ja-JP" altLang="en-US" sz="5200" b="1" spc="-150">
                <a:solidFill>
                  <a:schemeClr val="accent2"/>
                </a:solidFill>
              </a:rPr>
              <a:t>お願い</a:t>
            </a:r>
            <a:endParaRPr kumimoji="1" lang="ja-JP" altLang="en-US" sz="5200" b="1" spc="-150">
              <a:solidFill>
                <a:schemeClr val="accent2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FAA7102-94FD-CB4A-B949-E42B2D366D35}"/>
              </a:ext>
            </a:extLst>
          </p:cNvPr>
          <p:cNvSpPr txBox="1"/>
          <p:nvPr/>
        </p:nvSpPr>
        <p:spPr>
          <a:xfrm>
            <a:off x="557617" y="887336"/>
            <a:ext cx="57175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spc="-150">
                <a:solidFill>
                  <a:schemeClr val="accent2"/>
                </a:solidFill>
              </a:rPr>
              <a:t>新型コロナウイルス感染対策</a:t>
            </a:r>
            <a:endParaRPr kumimoji="1" lang="ja-JP" altLang="en-US" sz="3200" b="1" spc="-15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17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423</TotalTime>
  <Words>177</Words>
  <Application>Microsoft Macintosh PowerPoint</Application>
  <PresentationFormat>ユーザー設定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23</cp:revision>
  <dcterms:created xsi:type="dcterms:W3CDTF">2020-04-23T00:19:28Z</dcterms:created>
  <dcterms:modified xsi:type="dcterms:W3CDTF">2020-05-08T02:46:14Z</dcterms:modified>
</cp:coreProperties>
</file>