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pos="640" userDrawn="1">
          <p15:clr>
            <a:srgbClr val="A4A3A4"/>
          </p15:clr>
        </p15:guide>
        <p15:guide id="4" pos="3871" userDrawn="1">
          <p15:clr>
            <a:srgbClr val="A4A3A4"/>
          </p15:clr>
        </p15:guide>
        <p15:guide id="5" orient="horz" pos="3121" userDrawn="1">
          <p15:clr>
            <a:srgbClr val="A4A3A4"/>
          </p15:clr>
        </p15:guide>
        <p15:guide id="6" orient="horz" pos="5955" userDrawn="1">
          <p15:clr>
            <a:srgbClr val="A4A3A4"/>
          </p15:clr>
        </p15:guide>
        <p15:guide id="7" pos="459" userDrawn="1">
          <p15:clr>
            <a:srgbClr val="A4A3A4"/>
          </p15:clr>
        </p15:guide>
        <p15:guide id="10" pos="1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>
        <p:scale>
          <a:sx n="114" d="100"/>
          <a:sy n="114" d="100"/>
        </p:scale>
        <p:origin x="5104" y="-456"/>
      </p:cViewPr>
      <p:guideLst>
        <p:guide pos="2160"/>
        <p:guide pos="640"/>
        <p:guide pos="3871"/>
        <p:guide orient="horz" pos="3121"/>
        <p:guide orient="horz" pos="5955"/>
        <p:guide pos="459"/>
        <p:guide pos="10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979EA-C1A3-9C49-94C3-BB699CBB7A7D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6C2AE-07D0-9F42-B97E-7FAACEE47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993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B6C2AE-07D0-9F42-B97E-7FAACEE473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7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2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7" indent="0" algn="ctr">
              <a:buNone/>
              <a:defRPr sz="1500"/>
            </a:lvl2pPr>
            <a:lvl3pPr marL="685773" indent="0" algn="ctr">
              <a:buNone/>
              <a:defRPr sz="1349"/>
            </a:lvl3pPr>
            <a:lvl4pPr marL="1028660" indent="0" algn="ctr">
              <a:buNone/>
              <a:defRPr sz="1200"/>
            </a:lvl4pPr>
            <a:lvl5pPr marL="1371546" indent="0" algn="ctr">
              <a:buNone/>
              <a:defRPr sz="1200"/>
            </a:lvl5pPr>
            <a:lvl6pPr marL="1714433" indent="0" algn="ctr">
              <a:buNone/>
              <a:defRPr sz="1200"/>
            </a:lvl6pPr>
            <a:lvl7pPr marL="2057320" indent="0" algn="ctr">
              <a:buNone/>
              <a:defRPr sz="1200"/>
            </a:lvl7pPr>
            <a:lvl8pPr marL="2400206" indent="0" algn="ctr">
              <a:buNone/>
              <a:defRPr sz="1200"/>
            </a:lvl8pPr>
            <a:lvl9pPr marL="2743093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88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16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8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8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92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84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70020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3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66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3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9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40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91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7" indent="0">
              <a:buNone/>
              <a:defRPr sz="1500" b="1"/>
            </a:lvl2pPr>
            <a:lvl3pPr marL="685773" indent="0">
              <a:buNone/>
              <a:defRPr sz="1349" b="1"/>
            </a:lvl3pPr>
            <a:lvl4pPr marL="1028660" indent="0">
              <a:buNone/>
              <a:defRPr sz="1200" b="1"/>
            </a:lvl4pPr>
            <a:lvl5pPr marL="1371546" indent="0">
              <a:buNone/>
              <a:defRPr sz="1200" b="1"/>
            </a:lvl5pPr>
            <a:lvl6pPr marL="1714433" indent="0">
              <a:buNone/>
              <a:defRPr sz="1200" b="1"/>
            </a:lvl6pPr>
            <a:lvl7pPr marL="2057320" indent="0">
              <a:buNone/>
              <a:defRPr sz="1200" b="1"/>
            </a:lvl7pPr>
            <a:lvl8pPr marL="2400206" indent="0">
              <a:buNone/>
              <a:defRPr sz="1200" b="1"/>
            </a:lvl8pPr>
            <a:lvl9pPr marL="274309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7" indent="0">
              <a:buNone/>
              <a:defRPr sz="1500" b="1"/>
            </a:lvl2pPr>
            <a:lvl3pPr marL="685773" indent="0">
              <a:buNone/>
              <a:defRPr sz="1349" b="1"/>
            </a:lvl3pPr>
            <a:lvl4pPr marL="1028660" indent="0">
              <a:buNone/>
              <a:defRPr sz="1200" b="1"/>
            </a:lvl4pPr>
            <a:lvl5pPr marL="1371546" indent="0">
              <a:buNone/>
              <a:defRPr sz="1200" b="1"/>
            </a:lvl5pPr>
            <a:lvl6pPr marL="1714433" indent="0">
              <a:buNone/>
              <a:defRPr sz="1200" b="1"/>
            </a:lvl6pPr>
            <a:lvl7pPr marL="2057320" indent="0">
              <a:buNone/>
              <a:defRPr sz="1200" b="1"/>
            </a:lvl7pPr>
            <a:lvl8pPr marL="2400206" indent="0">
              <a:buNone/>
              <a:defRPr sz="1200" b="1"/>
            </a:lvl8pPr>
            <a:lvl9pPr marL="274309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1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32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0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7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26512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887" indent="0">
              <a:buNone/>
              <a:defRPr sz="1050"/>
            </a:lvl2pPr>
            <a:lvl3pPr marL="685773" indent="0">
              <a:buNone/>
              <a:defRPr sz="900"/>
            </a:lvl3pPr>
            <a:lvl4pPr marL="1028660" indent="0">
              <a:buNone/>
              <a:defRPr sz="750"/>
            </a:lvl4pPr>
            <a:lvl5pPr marL="1371546" indent="0">
              <a:buNone/>
              <a:defRPr sz="750"/>
            </a:lvl5pPr>
            <a:lvl6pPr marL="1714433" indent="0">
              <a:buNone/>
              <a:defRPr sz="750"/>
            </a:lvl6pPr>
            <a:lvl7pPr marL="2057320" indent="0">
              <a:buNone/>
              <a:defRPr sz="750"/>
            </a:lvl7pPr>
            <a:lvl8pPr marL="2400206" indent="0">
              <a:buNone/>
              <a:defRPr sz="750"/>
            </a:lvl8pPr>
            <a:lvl9pPr marL="2743093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24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7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26512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7" indent="0">
              <a:buNone/>
              <a:defRPr sz="2100"/>
            </a:lvl2pPr>
            <a:lvl3pPr marL="685773" indent="0">
              <a:buNone/>
              <a:defRPr sz="1800"/>
            </a:lvl3pPr>
            <a:lvl4pPr marL="1028660" indent="0">
              <a:buNone/>
              <a:defRPr sz="1500"/>
            </a:lvl4pPr>
            <a:lvl5pPr marL="1371546" indent="0">
              <a:buNone/>
              <a:defRPr sz="1500"/>
            </a:lvl5pPr>
            <a:lvl6pPr marL="1714433" indent="0">
              <a:buNone/>
              <a:defRPr sz="1500"/>
            </a:lvl6pPr>
            <a:lvl7pPr marL="2057320" indent="0">
              <a:buNone/>
              <a:defRPr sz="1500"/>
            </a:lvl7pPr>
            <a:lvl8pPr marL="2400206" indent="0">
              <a:buNone/>
              <a:defRPr sz="1500"/>
            </a:lvl8pPr>
            <a:lvl9pPr marL="2743093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887" indent="0">
              <a:buNone/>
              <a:defRPr sz="1050"/>
            </a:lvl2pPr>
            <a:lvl3pPr marL="685773" indent="0">
              <a:buNone/>
              <a:defRPr sz="900"/>
            </a:lvl3pPr>
            <a:lvl4pPr marL="1028660" indent="0">
              <a:buNone/>
              <a:defRPr sz="750"/>
            </a:lvl4pPr>
            <a:lvl5pPr marL="1371546" indent="0">
              <a:buNone/>
              <a:defRPr sz="750"/>
            </a:lvl5pPr>
            <a:lvl6pPr marL="1714433" indent="0">
              <a:buNone/>
              <a:defRPr sz="750"/>
            </a:lvl6pPr>
            <a:lvl7pPr marL="2057320" indent="0">
              <a:buNone/>
              <a:defRPr sz="750"/>
            </a:lvl7pPr>
            <a:lvl8pPr marL="2400206" indent="0">
              <a:buNone/>
              <a:defRPr sz="750"/>
            </a:lvl8pPr>
            <a:lvl9pPr marL="2743093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65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91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90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73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0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7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3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2990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6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763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650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536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887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773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0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6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433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320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6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3093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728665" y="2357169"/>
            <a:ext cx="5416005" cy="1723504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4" name="角丸四角形 63">
            <a:extLst>
              <a:ext uri="{FF2B5EF4-FFF2-40B4-BE49-F238E27FC236}">
                <a16:creationId xmlns:a16="http://schemas.microsoft.com/office/drawing/2014/main" id="{D44134E2-54F8-BE45-8C50-43A54BFAFA04}"/>
              </a:ext>
            </a:extLst>
          </p:cNvPr>
          <p:cNvSpPr/>
          <p:nvPr/>
        </p:nvSpPr>
        <p:spPr>
          <a:xfrm>
            <a:off x="730481" y="4191334"/>
            <a:ext cx="5416005" cy="1723504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9B335-8AEF-114D-B28D-A3C0FF5EF0BC}"/>
              </a:ext>
            </a:extLst>
          </p:cNvPr>
          <p:cNvSpPr txBox="1"/>
          <p:nvPr/>
        </p:nvSpPr>
        <p:spPr>
          <a:xfrm>
            <a:off x="1588528" y="2610895"/>
            <a:ext cx="3300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>
                <a:solidFill>
                  <a:schemeClr val="accent2"/>
                </a:solidFill>
              </a:rPr>
              <a:t>口内を清潔に保ちましょう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CD520E5-B46B-7849-9AC0-1A617D8AD762}"/>
              </a:ext>
            </a:extLst>
          </p:cNvPr>
          <p:cNvSpPr txBox="1"/>
          <p:nvPr/>
        </p:nvSpPr>
        <p:spPr>
          <a:xfrm>
            <a:off x="920449" y="3118791"/>
            <a:ext cx="30701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>
                <a:solidFill>
                  <a:schemeClr val="accent2"/>
                </a:solidFill>
              </a:rPr>
              <a:t>口内の細菌が増殖すると感染リスクを高め、</a:t>
            </a:r>
            <a:endParaRPr lang="en-US" altLang="ja-JP" sz="1100" b="1" dirty="0">
              <a:solidFill>
                <a:schemeClr val="accent2"/>
              </a:solidFill>
            </a:endParaRPr>
          </a:p>
          <a:p>
            <a:r>
              <a:rPr lang="ja-JP" altLang="en-US" sz="1100" b="1">
                <a:solidFill>
                  <a:schemeClr val="accent2"/>
                </a:solidFill>
              </a:rPr>
              <a:t>重症化しやすくなります。</a:t>
            </a:r>
            <a:endParaRPr lang="en-US" altLang="ja-JP" sz="1100" b="1" dirty="0">
              <a:solidFill>
                <a:schemeClr val="accent2"/>
              </a:solidFill>
            </a:endParaRPr>
          </a:p>
          <a:p>
            <a:r>
              <a:rPr lang="ja-JP" altLang="en-US" sz="1100" b="1">
                <a:solidFill>
                  <a:schemeClr val="accent2"/>
                </a:solidFill>
              </a:rPr>
              <a:t>感染リスクを下げるため、</a:t>
            </a:r>
            <a:endParaRPr lang="en-US" altLang="ja-JP" sz="1100" b="1" dirty="0">
              <a:solidFill>
                <a:schemeClr val="accent2"/>
              </a:solidFill>
            </a:endParaRPr>
          </a:p>
          <a:p>
            <a:r>
              <a:rPr lang="ja-JP" altLang="en-US" sz="1100" b="1">
                <a:solidFill>
                  <a:schemeClr val="accent2"/>
                </a:solidFill>
              </a:rPr>
              <a:t>正しいうがい・歯みがきを心がけましょう。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91D7DE7-D0DF-2F45-90B5-36005AC3CE78}"/>
              </a:ext>
            </a:extLst>
          </p:cNvPr>
          <p:cNvSpPr txBox="1"/>
          <p:nvPr/>
        </p:nvSpPr>
        <p:spPr>
          <a:xfrm>
            <a:off x="920737" y="2381210"/>
            <a:ext cx="74649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300" b="1" dirty="0">
                <a:solidFill>
                  <a:srgbClr val="ED7D31"/>
                </a:solidFill>
              </a:rPr>
              <a:t>01</a:t>
            </a:r>
            <a:endParaRPr lang="ja-JP" altLang="en-US" sz="4300" b="1">
              <a:solidFill>
                <a:srgbClr val="ED7D31"/>
              </a:solidFill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1C040CDC-3EB0-894E-9519-0087E300E1C8}"/>
              </a:ext>
            </a:extLst>
          </p:cNvPr>
          <p:cNvSpPr txBox="1"/>
          <p:nvPr/>
        </p:nvSpPr>
        <p:spPr>
          <a:xfrm>
            <a:off x="1597603" y="4434155"/>
            <a:ext cx="6401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>
                <a:solidFill>
                  <a:schemeClr val="accent2"/>
                </a:solidFill>
              </a:rPr>
              <a:t>虫歯・歯周病を放置しないようにしましょう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E877E90-C2C7-DC43-800B-F939E835DF5E}"/>
              </a:ext>
            </a:extLst>
          </p:cNvPr>
          <p:cNvSpPr txBox="1"/>
          <p:nvPr/>
        </p:nvSpPr>
        <p:spPr>
          <a:xfrm>
            <a:off x="916824" y="4958318"/>
            <a:ext cx="525656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>
                <a:solidFill>
                  <a:schemeClr val="accent2"/>
                </a:solidFill>
              </a:rPr>
              <a:t>虫歯・歯周病を放っておくと、口内の細菌が増えるだけでなく、</a:t>
            </a:r>
            <a:endParaRPr lang="en-US" altLang="ja-JP" sz="1100" b="1" dirty="0">
              <a:solidFill>
                <a:schemeClr val="accent2"/>
              </a:solidFill>
            </a:endParaRPr>
          </a:p>
          <a:p>
            <a:r>
              <a:rPr lang="ja-JP" altLang="en-US" sz="1100" b="1">
                <a:solidFill>
                  <a:schemeClr val="accent2"/>
                </a:solidFill>
              </a:rPr>
              <a:t>栄養状態が悪くなります。免疫力・抵抗力を高めて</a:t>
            </a:r>
            <a:endParaRPr lang="en-US" altLang="ja-JP" sz="1100" b="1" dirty="0">
              <a:solidFill>
                <a:schemeClr val="accent2"/>
              </a:solidFill>
            </a:endParaRPr>
          </a:p>
          <a:p>
            <a:r>
              <a:rPr lang="ja-JP" altLang="en-US" sz="1100" b="1">
                <a:solidFill>
                  <a:schemeClr val="accent2"/>
                </a:solidFill>
              </a:rPr>
              <a:t>新型コロナウイルスに負けない体作りを心がけましょう。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5DEB610-F983-B245-8F89-295AC2237D94}"/>
              </a:ext>
            </a:extLst>
          </p:cNvPr>
          <p:cNvSpPr txBox="1"/>
          <p:nvPr/>
        </p:nvSpPr>
        <p:spPr>
          <a:xfrm>
            <a:off x="917112" y="4271537"/>
            <a:ext cx="74649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300" b="1" dirty="0">
                <a:solidFill>
                  <a:srgbClr val="ED7D31"/>
                </a:solidFill>
              </a:rPr>
              <a:t>02</a:t>
            </a:r>
            <a:endParaRPr lang="ja-JP" altLang="en-US" sz="4300" b="1">
              <a:solidFill>
                <a:srgbClr val="ED7D3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 flipV="1">
            <a:off x="285893" y="370137"/>
            <a:ext cx="6245952" cy="62977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F18AF07-FBAE-D345-AF8B-8E70AD9A8880}"/>
              </a:ext>
            </a:extLst>
          </p:cNvPr>
          <p:cNvGrpSpPr/>
          <p:nvPr/>
        </p:nvGrpSpPr>
        <p:grpSpPr>
          <a:xfrm>
            <a:off x="1189689" y="458224"/>
            <a:ext cx="4657536" cy="496632"/>
            <a:chOff x="1189689" y="458224"/>
            <a:chExt cx="4657536" cy="496632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52CC281-E433-AE4B-845C-A23E30EE7A15}"/>
                </a:ext>
              </a:extLst>
            </p:cNvPr>
            <p:cNvSpPr txBox="1"/>
            <p:nvPr/>
          </p:nvSpPr>
          <p:spPr>
            <a:xfrm>
              <a:off x="1653392" y="462413"/>
              <a:ext cx="41938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600" b="1">
                  <a:solidFill>
                    <a:schemeClr val="bg1"/>
                  </a:solidFill>
                </a:rPr>
                <a:t>当院から患者様へのお願い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1EB81531-E6F4-6047-8BD5-095EF80600B2}"/>
                </a:ext>
              </a:extLst>
            </p:cNvPr>
            <p:cNvGrpSpPr/>
            <p:nvPr/>
          </p:nvGrpSpPr>
          <p:grpSpPr>
            <a:xfrm>
              <a:off x="1189689" y="458224"/>
              <a:ext cx="436210" cy="362939"/>
              <a:chOff x="-1277944" y="401200"/>
              <a:chExt cx="436210" cy="362939"/>
            </a:xfrm>
          </p:grpSpPr>
          <p:sp>
            <p:nvSpPr>
              <p:cNvPr id="12" name="三角形 11">
                <a:extLst>
                  <a:ext uri="{FF2B5EF4-FFF2-40B4-BE49-F238E27FC236}">
                    <a16:creationId xmlns:a16="http://schemas.microsoft.com/office/drawing/2014/main" id="{A9EBBE1E-E337-F342-989B-1B7F20E61291}"/>
                  </a:ext>
                </a:extLst>
              </p:cNvPr>
              <p:cNvSpPr/>
              <p:nvPr/>
            </p:nvSpPr>
            <p:spPr>
              <a:xfrm>
                <a:off x="-1223763" y="464964"/>
                <a:ext cx="327848" cy="299175"/>
              </a:xfrm>
              <a:prstGeom prst="triangle">
                <a:avLst/>
              </a:prstGeom>
              <a:solidFill>
                <a:schemeClr val="bg1"/>
              </a:solidFill>
              <a:ln w="98425" cap="rnd">
                <a:solidFill>
                  <a:schemeClr val="bg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2600"/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8EC529D-0D27-C24A-AC7E-9091CCE9258C}"/>
                  </a:ext>
                </a:extLst>
              </p:cNvPr>
              <p:cNvSpPr txBox="1"/>
              <p:nvPr/>
            </p:nvSpPr>
            <p:spPr>
              <a:xfrm>
                <a:off x="-1277944" y="401200"/>
                <a:ext cx="436210" cy="2736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2700" b="1" dirty="0">
                    <a:solidFill>
                      <a:schemeClr val="accent2"/>
                    </a:solidFill>
                  </a:rPr>
                  <a:t>!</a:t>
                </a:r>
              </a:p>
            </p:txBody>
          </p:sp>
        </p:grp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6965C30-FCB4-1A4B-9644-9A6AFECBB2A2}"/>
              </a:ext>
            </a:extLst>
          </p:cNvPr>
          <p:cNvSpPr txBox="1"/>
          <p:nvPr/>
        </p:nvSpPr>
        <p:spPr>
          <a:xfrm>
            <a:off x="598971" y="7958700"/>
            <a:ext cx="56942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50" b="1">
                <a:solidFill>
                  <a:schemeClr val="accent2"/>
                </a:solidFill>
              </a:rPr>
              <a:t>当院では引き継ぎ健康サポートを行ってまいります。</a:t>
            </a:r>
            <a:endParaRPr lang="en-US" altLang="ja-JP" sz="1450" b="1" dirty="0">
              <a:solidFill>
                <a:schemeClr val="accent2"/>
              </a:solidFill>
            </a:endParaRPr>
          </a:p>
          <a:p>
            <a:pPr algn="ctr"/>
            <a:r>
              <a:rPr lang="ja-JP" altLang="en-US" sz="1450" b="1">
                <a:solidFill>
                  <a:schemeClr val="accent2"/>
                </a:solidFill>
              </a:rPr>
              <a:t>不安な点がございましたらお気軽にご相談下さい。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C9D7D80-177B-AB42-8A3F-A70DDDAD1101}"/>
              </a:ext>
            </a:extLst>
          </p:cNvPr>
          <p:cNvSpPr txBox="1"/>
          <p:nvPr/>
        </p:nvSpPr>
        <p:spPr>
          <a:xfrm>
            <a:off x="495650" y="1208582"/>
            <a:ext cx="58667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50" b="1">
                <a:solidFill>
                  <a:schemeClr val="accent2"/>
                </a:solidFill>
              </a:rPr>
              <a:t>新型コロナウイルスに負けない体づくりのため、</a:t>
            </a:r>
            <a:endParaRPr lang="en-US" altLang="ja-JP" sz="1450" b="1" dirty="0">
              <a:solidFill>
                <a:schemeClr val="accent2"/>
              </a:solidFill>
            </a:endParaRPr>
          </a:p>
          <a:p>
            <a:pPr algn="ctr"/>
            <a:r>
              <a:rPr lang="ja-JP" altLang="en-US" sz="1450" b="1">
                <a:solidFill>
                  <a:schemeClr val="accent2"/>
                </a:solidFill>
              </a:rPr>
              <a:t>当院からの</a:t>
            </a:r>
            <a:r>
              <a:rPr lang="en-US" altLang="ja-JP" sz="1450" b="1" dirty="0">
                <a:solidFill>
                  <a:schemeClr val="accent2"/>
                </a:solidFill>
              </a:rPr>
              <a:t>3</a:t>
            </a:r>
            <a:r>
              <a:rPr lang="ja-JP" altLang="en-US" sz="1450" b="1">
                <a:solidFill>
                  <a:schemeClr val="accent2"/>
                </a:solidFill>
              </a:rPr>
              <a:t>つのお願いを提示します。</a:t>
            </a:r>
            <a:endParaRPr lang="en-US" altLang="ja-JP" sz="1450" b="1" dirty="0">
              <a:solidFill>
                <a:schemeClr val="accent2"/>
              </a:solidFill>
            </a:endParaRPr>
          </a:p>
          <a:p>
            <a:pPr algn="ctr"/>
            <a:r>
              <a:rPr lang="ja-JP" altLang="en-US" sz="1450" b="1">
                <a:solidFill>
                  <a:schemeClr val="accent2"/>
                </a:solidFill>
              </a:rPr>
              <a:t>通院されている患者様、治療を受けるべきか悩んでいる方の</a:t>
            </a:r>
            <a:endParaRPr lang="en-US" altLang="ja-JP" sz="1450" b="1" dirty="0">
              <a:solidFill>
                <a:schemeClr val="accent2"/>
              </a:solidFill>
            </a:endParaRPr>
          </a:p>
          <a:p>
            <a:pPr algn="ctr"/>
            <a:r>
              <a:rPr lang="ja-JP" altLang="en-US" sz="1450" b="1">
                <a:solidFill>
                  <a:schemeClr val="accent2"/>
                </a:solidFill>
              </a:rPr>
              <a:t>参考になれば幸いです。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3235A02-0F63-F24C-924F-52564F89A3CF}"/>
              </a:ext>
            </a:extLst>
          </p:cNvPr>
          <p:cNvGrpSpPr/>
          <p:nvPr/>
        </p:nvGrpSpPr>
        <p:grpSpPr>
          <a:xfrm>
            <a:off x="3990594" y="8963223"/>
            <a:ext cx="2307419" cy="622637"/>
            <a:chOff x="2246391" y="8658650"/>
            <a:chExt cx="2340000" cy="631429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2CAD8C6A-1177-1045-B721-5DFF61430AB8}"/>
                </a:ext>
              </a:extLst>
            </p:cNvPr>
            <p:cNvSpPr txBox="1"/>
            <p:nvPr/>
          </p:nvSpPr>
          <p:spPr>
            <a:xfrm>
              <a:off x="2246391" y="8931138"/>
              <a:ext cx="2340000" cy="358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700" b="1">
                  <a:solidFill>
                    <a:srgbClr val="ED7D31"/>
                  </a:solidFill>
                  <a:latin typeface="A-OTF UD Shin Maru Go Pro DB" panose="020F0400000000000000" pitchFamily="34" charset="-128"/>
                  <a:ea typeface="A-OTF UD Shin Maru Go Pro DB" panose="020F0400000000000000" pitchFamily="34" charset="-128"/>
                </a:rPr>
                <a:t>まる歯科クリニック</a:t>
              </a:r>
            </a:p>
          </p:txBody>
        </p:sp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73B6FDE4-D2E6-B14F-9B88-074EF6D345D1}"/>
                </a:ext>
              </a:extLst>
            </p:cNvPr>
            <p:cNvGrpSpPr/>
            <p:nvPr/>
          </p:nvGrpSpPr>
          <p:grpSpPr>
            <a:xfrm rot="965704">
              <a:off x="3189494" y="8658650"/>
              <a:ext cx="374069" cy="282091"/>
              <a:chOff x="3354648" y="8083699"/>
              <a:chExt cx="505267" cy="381034"/>
            </a:xfrm>
          </p:grpSpPr>
          <p:sp>
            <p:nvSpPr>
              <p:cNvPr id="60" name="円/楕円 59">
                <a:extLst>
                  <a:ext uri="{FF2B5EF4-FFF2-40B4-BE49-F238E27FC236}">
                    <a16:creationId xmlns:a16="http://schemas.microsoft.com/office/drawing/2014/main" id="{9E21B351-4C34-4D4D-AC0D-293705BC3D5B}"/>
                  </a:ext>
                </a:extLst>
              </p:cNvPr>
              <p:cNvSpPr/>
              <p:nvPr/>
            </p:nvSpPr>
            <p:spPr>
              <a:xfrm>
                <a:off x="3354648" y="8083699"/>
                <a:ext cx="381029" cy="381034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/楕円 60">
                <a:extLst>
                  <a:ext uri="{FF2B5EF4-FFF2-40B4-BE49-F238E27FC236}">
                    <a16:creationId xmlns:a16="http://schemas.microsoft.com/office/drawing/2014/main" id="{E08ED70B-A195-E54E-BFDA-BF0516D7674B}"/>
                  </a:ext>
                </a:extLst>
              </p:cNvPr>
              <p:cNvSpPr/>
              <p:nvPr/>
            </p:nvSpPr>
            <p:spPr>
              <a:xfrm>
                <a:off x="3590261" y="8195054"/>
                <a:ext cx="269654" cy="269654"/>
              </a:xfrm>
              <a:prstGeom prst="ellipse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BC753E2-CF28-3E44-89F4-313DE6578287}"/>
              </a:ext>
            </a:extLst>
          </p:cNvPr>
          <p:cNvSpPr txBox="1"/>
          <p:nvPr/>
        </p:nvSpPr>
        <p:spPr>
          <a:xfrm>
            <a:off x="503775" y="9266042"/>
            <a:ext cx="2604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>
                <a:solidFill>
                  <a:schemeClr val="accent2"/>
                </a:solidFill>
              </a:rPr>
              <a:t>（受付時間：</a:t>
            </a:r>
            <a:r>
              <a:rPr lang="en-US" altLang="ja-JP" sz="1600" b="1" dirty="0">
                <a:solidFill>
                  <a:schemeClr val="accent2"/>
                </a:solidFill>
              </a:rPr>
              <a:t>0:00〜0:00</a:t>
            </a:r>
            <a:r>
              <a:rPr kumimoji="1" lang="ja-JP" altLang="en-US" sz="1600" b="1"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01CB5F0-79E4-A34D-8BFC-CDFC077AA5BD}"/>
              </a:ext>
            </a:extLst>
          </p:cNvPr>
          <p:cNvSpPr txBox="1"/>
          <p:nvPr/>
        </p:nvSpPr>
        <p:spPr>
          <a:xfrm>
            <a:off x="650009" y="8819009"/>
            <a:ext cx="29535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700" b="1" dirty="0">
                <a:solidFill>
                  <a:schemeClr val="accent2"/>
                </a:solidFill>
              </a:rPr>
              <a:t>TEL: 0000-000-0000</a:t>
            </a:r>
            <a:endParaRPr kumimoji="1" lang="ja-JP" altLang="en-US" sz="2700" b="1">
              <a:solidFill>
                <a:schemeClr val="accent2"/>
              </a:solidFill>
            </a:endParaRPr>
          </a:p>
        </p:txBody>
      </p:sp>
      <p:sp>
        <p:nvSpPr>
          <p:cNvPr id="75" name="角丸四角形 74">
            <a:extLst>
              <a:ext uri="{FF2B5EF4-FFF2-40B4-BE49-F238E27FC236}">
                <a16:creationId xmlns:a16="http://schemas.microsoft.com/office/drawing/2014/main" id="{76FAAD3C-1F26-B64D-981B-946A678DA667}"/>
              </a:ext>
            </a:extLst>
          </p:cNvPr>
          <p:cNvSpPr/>
          <p:nvPr/>
        </p:nvSpPr>
        <p:spPr>
          <a:xfrm>
            <a:off x="730481" y="6022751"/>
            <a:ext cx="5416005" cy="1723504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849217F-142F-C049-9FAA-A7521BC00577}"/>
              </a:ext>
            </a:extLst>
          </p:cNvPr>
          <p:cNvSpPr txBox="1"/>
          <p:nvPr/>
        </p:nvSpPr>
        <p:spPr>
          <a:xfrm>
            <a:off x="1597603" y="6287854"/>
            <a:ext cx="3132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>
                <a:solidFill>
                  <a:schemeClr val="accent2"/>
                </a:solidFill>
              </a:rPr>
              <a:t>メンテナンスは継続しましょう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5CBC459E-DA72-BA42-93F1-1829017FDFBD}"/>
              </a:ext>
            </a:extLst>
          </p:cNvPr>
          <p:cNvSpPr txBox="1"/>
          <p:nvPr/>
        </p:nvSpPr>
        <p:spPr>
          <a:xfrm>
            <a:off x="916825" y="6775880"/>
            <a:ext cx="5366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>
                <a:solidFill>
                  <a:schemeClr val="accent2"/>
                </a:solidFill>
              </a:rPr>
              <a:t>虫歯・歯周病は自然に治る病気ではありません。</a:t>
            </a:r>
          </a:p>
          <a:p>
            <a:r>
              <a:rPr lang="ja-JP" altLang="en-US" sz="1100" b="1">
                <a:solidFill>
                  <a:schemeClr val="accent2"/>
                </a:solidFill>
              </a:rPr>
              <a:t>メンテナンスは虫歯・歯周病などの進行をおさえ、</a:t>
            </a:r>
            <a:endParaRPr lang="en-US" altLang="ja-JP" sz="1100" b="1" dirty="0">
              <a:solidFill>
                <a:schemeClr val="accent2"/>
              </a:solidFill>
            </a:endParaRPr>
          </a:p>
          <a:p>
            <a:r>
              <a:rPr lang="ja-JP" altLang="en-US" sz="1100" b="1">
                <a:solidFill>
                  <a:schemeClr val="accent2"/>
                </a:solidFill>
              </a:rPr>
              <a:t>症状の軽いうちに異常を見つけて予防することができます。</a:t>
            </a:r>
            <a:endParaRPr lang="en-US" altLang="ja-JP" sz="1100" b="1" dirty="0">
              <a:solidFill>
                <a:schemeClr val="accent2"/>
              </a:solidFill>
            </a:endParaRPr>
          </a:p>
          <a:p>
            <a:r>
              <a:rPr lang="ja-JP" altLang="en-US" sz="1100" b="1">
                <a:solidFill>
                  <a:schemeClr val="accent2"/>
                </a:solidFill>
              </a:rPr>
              <a:t>必要な治療の一環ですので、是非継続していきましょう。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6464036B-F0E2-E643-AFD0-E04C6E99A14A}"/>
              </a:ext>
            </a:extLst>
          </p:cNvPr>
          <p:cNvSpPr txBox="1"/>
          <p:nvPr/>
        </p:nvSpPr>
        <p:spPr>
          <a:xfrm>
            <a:off x="917112" y="6101455"/>
            <a:ext cx="74649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300" b="1" dirty="0">
                <a:solidFill>
                  <a:srgbClr val="ED7D31"/>
                </a:solidFill>
              </a:rPr>
              <a:t>03</a:t>
            </a:r>
            <a:endParaRPr lang="ja-JP" altLang="en-US" sz="4300" b="1">
              <a:solidFill>
                <a:srgbClr val="ED7D31"/>
              </a:solidFill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1E85899-769F-CC40-8629-03EA0EB28401}"/>
              </a:ext>
            </a:extLst>
          </p:cNvPr>
          <p:cNvCxnSpPr>
            <a:cxnSpLocks/>
          </p:cNvCxnSpPr>
          <p:nvPr/>
        </p:nvCxnSpPr>
        <p:spPr>
          <a:xfrm>
            <a:off x="1700213" y="6612103"/>
            <a:ext cx="2773362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531A22B-FC7E-9A41-A770-96F659F63C2B}"/>
              </a:ext>
            </a:extLst>
          </p:cNvPr>
          <p:cNvCxnSpPr>
            <a:cxnSpLocks/>
          </p:cNvCxnSpPr>
          <p:nvPr/>
        </p:nvCxnSpPr>
        <p:spPr>
          <a:xfrm>
            <a:off x="1691705" y="4783349"/>
            <a:ext cx="4005710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6FB31F8-7D86-7C49-9439-7BFA42A4995D}"/>
              </a:ext>
            </a:extLst>
          </p:cNvPr>
          <p:cNvCxnSpPr>
            <a:cxnSpLocks/>
          </p:cNvCxnSpPr>
          <p:nvPr/>
        </p:nvCxnSpPr>
        <p:spPr>
          <a:xfrm>
            <a:off x="1708953" y="2947849"/>
            <a:ext cx="2367747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37E44996-EBCD-B64A-A52F-8957FDB4ABE8}"/>
              </a:ext>
            </a:extLst>
          </p:cNvPr>
          <p:cNvCxnSpPr>
            <a:cxnSpLocks/>
          </p:cNvCxnSpPr>
          <p:nvPr/>
        </p:nvCxnSpPr>
        <p:spPr>
          <a:xfrm>
            <a:off x="729239" y="8669786"/>
            <a:ext cx="5415431" cy="0"/>
          </a:xfrm>
          <a:prstGeom prst="line">
            <a:avLst/>
          </a:prstGeom>
          <a:ln w="25400">
            <a:solidFill>
              <a:srgbClr val="FFF2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図 25">
            <a:extLst>
              <a:ext uri="{FF2B5EF4-FFF2-40B4-BE49-F238E27FC236}">
                <a16:creationId xmlns:a16="http://schemas.microsoft.com/office/drawing/2014/main" id="{A8A09AEB-BF60-F945-807B-E75B5D223F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594"/>
          <a:stretch/>
        </p:blipFill>
        <p:spPr>
          <a:xfrm>
            <a:off x="4524293" y="6200322"/>
            <a:ext cx="1620377" cy="154593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780A7A5F-0CCB-C84D-989A-3809D178C62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8473"/>
          <a:stretch/>
        </p:blipFill>
        <p:spPr>
          <a:xfrm>
            <a:off x="5104247" y="4848724"/>
            <a:ext cx="990707" cy="101032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BC2C4727-1A00-0645-B635-3BC9808766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141430">
            <a:off x="4634503" y="5232798"/>
            <a:ext cx="626065" cy="57128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C5DF87F8-72FF-014A-90FE-7D6AB26EE88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8856"/>
          <a:stretch/>
        </p:blipFill>
        <p:spPr>
          <a:xfrm>
            <a:off x="4314214" y="2471739"/>
            <a:ext cx="1535833" cy="160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567</TotalTime>
  <Words>221</Words>
  <Application>Microsoft Macintosh PowerPoint</Application>
  <PresentationFormat>ユーザー設定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A-OTF UD Shin Maru Go Pro DB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26</cp:revision>
  <cp:lastPrinted>2020-07-08T00:50:46Z</cp:lastPrinted>
  <dcterms:created xsi:type="dcterms:W3CDTF">2020-04-23T05:34:47Z</dcterms:created>
  <dcterms:modified xsi:type="dcterms:W3CDTF">2020-07-08T01:51:03Z</dcterms:modified>
</cp:coreProperties>
</file>