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pos="459" userDrawn="1">
          <p15:clr>
            <a:srgbClr val="A4A3A4"/>
          </p15:clr>
        </p15:guide>
        <p15:guide id="4" pos="3871" userDrawn="1">
          <p15:clr>
            <a:srgbClr val="A4A3A4"/>
          </p15:clr>
        </p15:guide>
        <p15:guide id="5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9"/>
    <p:restoredTop sz="94553"/>
  </p:normalViewPr>
  <p:slideViewPr>
    <p:cSldViewPr snapToGrid="0" snapToObjects="1" showGuides="1">
      <p:cViewPr>
        <p:scale>
          <a:sx n="121" d="100"/>
          <a:sy n="121" d="100"/>
        </p:scale>
        <p:origin x="3416" y="-456"/>
      </p:cViewPr>
      <p:guideLst>
        <p:guide pos="2160"/>
        <p:guide pos="459"/>
        <p:guide pos="3871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979EA-C1A3-9C49-94C3-BB699CBB7A7D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6C2AE-07D0-9F42-B97E-7FAACEE47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993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B6C2AE-07D0-9F42-B97E-7FAACEE47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7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2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3" indent="0" algn="ctr">
              <a:buNone/>
              <a:defRPr sz="1349"/>
            </a:lvl3pPr>
            <a:lvl4pPr marL="1028660" indent="0" algn="ctr">
              <a:buNone/>
              <a:defRPr sz="1200"/>
            </a:lvl4pPr>
            <a:lvl5pPr marL="1371546" indent="0" algn="ctr">
              <a:buNone/>
              <a:defRPr sz="1200"/>
            </a:lvl5pPr>
            <a:lvl6pPr marL="1714433" indent="0" algn="ctr">
              <a:buNone/>
              <a:defRPr sz="1200"/>
            </a:lvl6pPr>
            <a:lvl7pPr marL="2057320" indent="0" algn="ctr">
              <a:buNone/>
              <a:defRPr sz="1200"/>
            </a:lvl7pPr>
            <a:lvl8pPr marL="2400206" indent="0" algn="ctr">
              <a:buNone/>
              <a:defRPr sz="1200"/>
            </a:lvl8pPr>
            <a:lvl9pPr marL="2743093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8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16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8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8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92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84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70020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73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6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3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9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40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91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3" indent="0">
              <a:buNone/>
              <a:defRPr sz="1349" b="1"/>
            </a:lvl3pPr>
            <a:lvl4pPr marL="1028660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3" indent="0">
              <a:buNone/>
              <a:defRPr sz="1200" b="1"/>
            </a:lvl6pPr>
            <a:lvl7pPr marL="2057320" indent="0">
              <a:buNone/>
              <a:defRPr sz="1200" b="1"/>
            </a:lvl7pPr>
            <a:lvl8pPr marL="2400206" indent="0">
              <a:buNone/>
              <a:defRPr sz="1200" b="1"/>
            </a:lvl8pPr>
            <a:lvl9pPr marL="274309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7" indent="0">
              <a:buNone/>
              <a:defRPr sz="1500" b="1"/>
            </a:lvl2pPr>
            <a:lvl3pPr marL="685773" indent="0">
              <a:buNone/>
              <a:defRPr sz="1349" b="1"/>
            </a:lvl3pPr>
            <a:lvl4pPr marL="1028660" indent="0">
              <a:buNone/>
              <a:defRPr sz="1200" b="1"/>
            </a:lvl4pPr>
            <a:lvl5pPr marL="1371546" indent="0">
              <a:buNone/>
              <a:defRPr sz="1200" b="1"/>
            </a:lvl5pPr>
            <a:lvl6pPr marL="1714433" indent="0">
              <a:buNone/>
              <a:defRPr sz="1200" b="1"/>
            </a:lvl6pPr>
            <a:lvl7pPr marL="2057320" indent="0">
              <a:buNone/>
              <a:defRPr sz="1200" b="1"/>
            </a:lvl7pPr>
            <a:lvl8pPr marL="2400206" indent="0">
              <a:buNone/>
              <a:defRPr sz="1200" b="1"/>
            </a:lvl8pPr>
            <a:lvl9pPr marL="274309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1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2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0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7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512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3" indent="0">
              <a:buNone/>
              <a:defRPr sz="900"/>
            </a:lvl3pPr>
            <a:lvl4pPr marL="1028660" indent="0">
              <a:buNone/>
              <a:defRPr sz="750"/>
            </a:lvl4pPr>
            <a:lvl5pPr marL="1371546" indent="0">
              <a:buNone/>
              <a:defRPr sz="750"/>
            </a:lvl5pPr>
            <a:lvl6pPr marL="1714433" indent="0">
              <a:buNone/>
              <a:defRPr sz="750"/>
            </a:lvl6pPr>
            <a:lvl7pPr marL="2057320" indent="0">
              <a:buNone/>
              <a:defRPr sz="750"/>
            </a:lvl7pPr>
            <a:lvl8pPr marL="2400206" indent="0">
              <a:buNone/>
              <a:defRPr sz="750"/>
            </a:lvl8pPr>
            <a:lvl9pPr marL="2743093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4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7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512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7" indent="0">
              <a:buNone/>
              <a:defRPr sz="2100"/>
            </a:lvl2pPr>
            <a:lvl3pPr marL="685773" indent="0">
              <a:buNone/>
              <a:defRPr sz="1800"/>
            </a:lvl3pPr>
            <a:lvl4pPr marL="1028660" indent="0">
              <a:buNone/>
              <a:defRPr sz="1500"/>
            </a:lvl4pPr>
            <a:lvl5pPr marL="1371546" indent="0">
              <a:buNone/>
              <a:defRPr sz="1500"/>
            </a:lvl5pPr>
            <a:lvl6pPr marL="1714433" indent="0">
              <a:buNone/>
              <a:defRPr sz="1500"/>
            </a:lvl6pPr>
            <a:lvl7pPr marL="2057320" indent="0">
              <a:buNone/>
              <a:defRPr sz="1500"/>
            </a:lvl7pPr>
            <a:lvl8pPr marL="2400206" indent="0">
              <a:buNone/>
              <a:defRPr sz="1500"/>
            </a:lvl8pPr>
            <a:lvl9pPr marL="2743093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887" indent="0">
              <a:buNone/>
              <a:defRPr sz="1050"/>
            </a:lvl2pPr>
            <a:lvl3pPr marL="685773" indent="0">
              <a:buNone/>
              <a:defRPr sz="900"/>
            </a:lvl3pPr>
            <a:lvl4pPr marL="1028660" indent="0">
              <a:buNone/>
              <a:defRPr sz="750"/>
            </a:lvl4pPr>
            <a:lvl5pPr marL="1371546" indent="0">
              <a:buNone/>
              <a:defRPr sz="750"/>
            </a:lvl5pPr>
            <a:lvl6pPr marL="1714433" indent="0">
              <a:buNone/>
              <a:defRPr sz="750"/>
            </a:lvl6pPr>
            <a:lvl7pPr marL="2057320" indent="0">
              <a:buNone/>
              <a:defRPr sz="750"/>
            </a:lvl7pPr>
            <a:lvl8pPr marL="2400206" indent="0">
              <a:buNone/>
              <a:defRPr sz="750"/>
            </a:lvl8pPr>
            <a:lvl9pPr marL="2743093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65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91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2020/12/28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90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7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3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299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6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763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650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536" indent="-171443" algn="l" defTabSz="68577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87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77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6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43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320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6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093" algn="l" defTabSz="685773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角丸四角形 89">
            <a:extLst>
              <a:ext uri="{FF2B5EF4-FFF2-40B4-BE49-F238E27FC236}">
                <a16:creationId xmlns:a16="http://schemas.microsoft.com/office/drawing/2014/main" id="{6F2A6123-F285-1441-AFC1-A5F8ED3E1FD1}"/>
              </a:ext>
            </a:extLst>
          </p:cNvPr>
          <p:cNvSpPr/>
          <p:nvPr/>
        </p:nvSpPr>
        <p:spPr>
          <a:xfrm>
            <a:off x="728664" y="5808828"/>
            <a:ext cx="5416549" cy="805107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9" name="角丸四角形 88">
            <a:extLst>
              <a:ext uri="{FF2B5EF4-FFF2-40B4-BE49-F238E27FC236}">
                <a16:creationId xmlns:a16="http://schemas.microsoft.com/office/drawing/2014/main" id="{C5FF497F-D7AC-A64B-8B6F-8365D6AFD62B}"/>
              </a:ext>
            </a:extLst>
          </p:cNvPr>
          <p:cNvSpPr/>
          <p:nvPr/>
        </p:nvSpPr>
        <p:spPr>
          <a:xfrm>
            <a:off x="733329" y="6750382"/>
            <a:ext cx="5416549" cy="1388439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8" name="角丸四角形 87">
            <a:extLst>
              <a:ext uri="{FF2B5EF4-FFF2-40B4-BE49-F238E27FC236}">
                <a16:creationId xmlns:a16="http://schemas.microsoft.com/office/drawing/2014/main" id="{4116DB88-BFBE-1542-AF84-D1EAAAB925F3}"/>
              </a:ext>
            </a:extLst>
          </p:cNvPr>
          <p:cNvSpPr/>
          <p:nvPr/>
        </p:nvSpPr>
        <p:spPr>
          <a:xfrm>
            <a:off x="3507967" y="3377247"/>
            <a:ext cx="2644505" cy="803945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6" name="角丸四角形 85">
            <a:extLst>
              <a:ext uri="{FF2B5EF4-FFF2-40B4-BE49-F238E27FC236}">
                <a16:creationId xmlns:a16="http://schemas.microsoft.com/office/drawing/2014/main" id="{80972E42-284E-A343-B2C6-349FDB384D3E}"/>
              </a:ext>
            </a:extLst>
          </p:cNvPr>
          <p:cNvSpPr/>
          <p:nvPr/>
        </p:nvSpPr>
        <p:spPr>
          <a:xfrm>
            <a:off x="728664" y="3382783"/>
            <a:ext cx="2644505" cy="803945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4" name="角丸四角形 83">
            <a:extLst>
              <a:ext uri="{FF2B5EF4-FFF2-40B4-BE49-F238E27FC236}">
                <a16:creationId xmlns:a16="http://schemas.microsoft.com/office/drawing/2014/main" id="{8CD2B692-6521-0746-954F-16DA8ADFDE8A}"/>
              </a:ext>
            </a:extLst>
          </p:cNvPr>
          <p:cNvSpPr/>
          <p:nvPr/>
        </p:nvSpPr>
        <p:spPr>
          <a:xfrm>
            <a:off x="728664" y="4328740"/>
            <a:ext cx="5416549" cy="1348233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728665" y="1882982"/>
            <a:ext cx="5416005" cy="1348233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 flipV="1">
            <a:off x="285893" y="370137"/>
            <a:ext cx="6245952" cy="62977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991688" y="497833"/>
            <a:ext cx="5476438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50" b="1">
                <a:solidFill>
                  <a:schemeClr val="bg1"/>
                </a:solidFill>
              </a:rPr>
              <a:t>当院の新型コロナウィルス対策について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90DA410-1103-E740-A81F-540508F7B277}"/>
              </a:ext>
            </a:extLst>
          </p:cNvPr>
          <p:cNvGrpSpPr/>
          <p:nvPr/>
        </p:nvGrpSpPr>
        <p:grpSpPr>
          <a:xfrm>
            <a:off x="723845" y="447096"/>
            <a:ext cx="436210" cy="369866"/>
            <a:chOff x="1341474" y="586451"/>
            <a:chExt cx="513194" cy="411074"/>
          </a:xfrm>
        </p:grpSpPr>
        <p:sp>
          <p:nvSpPr>
            <p:cNvPr id="12" name="三角形 11">
              <a:extLst>
                <a:ext uri="{FF2B5EF4-FFF2-40B4-BE49-F238E27FC236}">
                  <a16:creationId xmlns:a16="http://schemas.microsoft.com/office/drawing/2014/main" id="{A9EBBE1E-E337-F342-989B-1B7F20E61291}"/>
                </a:ext>
              </a:extLst>
            </p:cNvPr>
            <p:cNvSpPr/>
            <p:nvPr/>
          </p:nvSpPr>
          <p:spPr>
            <a:xfrm>
              <a:off x="1408952" y="665018"/>
              <a:ext cx="385708" cy="332507"/>
            </a:xfrm>
            <a:prstGeom prst="triangle">
              <a:avLst/>
            </a:prstGeom>
            <a:solidFill>
              <a:schemeClr val="bg1"/>
            </a:solidFill>
            <a:ln w="98425" cap="rnd">
              <a:solidFill>
                <a:schemeClr val="bg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60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8EC529D-0D27-C24A-AC7E-9091CCE9258C}"/>
                </a:ext>
              </a:extLst>
            </p:cNvPr>
            <p:cNvSpPr txBox="1"/>
            <p:nvPr/>
          </p:nvSpPr>
          <p:spPr>
            <a:xfrm>
              <a:off x="1341474" y="586451"/>
              <a:ext cx="513194" cy="3040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b="1" dirty="0">
                  <a:solidFill>
                    <a:schemeClr val="accent2"/>
                  </a:solidFill>
                </a:rPr>
                <a:t>!</a:t>
              </a:r>
            </a:p>
          </p:txBody>
        </p:sp>
      </p:grp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6FB31F8-7D86-7C49-9439-7BFA42A4995D}"/>
              </a:ext>
            </a:extLst>
          </p:cNvPr>
          <p:cNvCxnSpPr>
            <a:cxnSpLocks/>
          </p:cNvCxnSpPr>
          <p:nvPr/>
        </p:nvCxnSpPr>
        <p:spPr>
          <a:xfrm>
            <a:off x="1543311" y="2456257"/>
            <a:ext cx="1973614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9B335-8AEF-114D-B28D-A3C0FF5EF0BC}"/>
              </a:ext>
            </a:extLst>
          </p:cNvPr>
          <p:cNvSpPr txBox="1"/>
          <p:nvPr/>
        </p:nvSpPr>
        <p:spPr>
          <a:xfrm>
            <a:off x="1459258" y="2044597"/>
            <a:ext cx="22584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エアロシステムによる</a:t>
            </a:r>
          </a:p>
          <a:p>
            <a:r>
              <a:rPr lang="ja-JP" altLang="en-US" sz="1300" b="1">
                <a:solidFill>
                  <a:schemeClr val="accent2"/>
                </a:solidFill>
              </a:rPr>
              <a:t>浮遊塵や臭い・細菌の除去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934" y="9006984"/>
            <a:ext cx="1665477" cy="44900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CD520E5-B46B-7849-9AC0-1A617D8AD762}"/>
              </a:ext>
            </a:extLst>
          </p:cNvPr>
          <p:cNvSpPr txBox="1"/>
          <p:nvPr/>
        </p:nvSpPr>
        <p:spPr>
          <a:xfrm>
            <a:off x="778479" y="2641434"/>
            <a:ext cx="3149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エアロシステム（ハイパー業務用空気清浄機）</a:t>
            </a:r>
          </a:p>
          <a:p>
            <a:r>
              <a:rPr lang="ja-JP" altLang="en-US" sz="1100" b="1">
                <a:solidFill>
                  <a:schemeClr val="accent2"/>
                </a:solidFill>
              </a:rPr>
              <a:t>を導入し、院内の空気まで対策をしています。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F920481-EF02-7542-B61A-18089E675867}"/>
              </a:ext>
            </a:extLst>
          </p:cNvPr>
          <p:cNvSpPr txBox="1"/>
          <p:nvPr/>
        </p:nvSpPr>
        <p:spPr>
          <a:xfrm>
            <a:off x="778479" y="5074240"/>
            <a:ext cx="21735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患者様には手洗いのご協力を</a:t>
            </a:r>
          </a:p>
          <a:p>
            <a:r>
              <a:rPr lang="ja-JP" altLang="en-US" sz="1100" b="1">
                <a:solidFill>
                  <a:schemeClr val="accent2"/>
                </a:solidFill>
              </a:rPr>
              <a:t>お願いしております。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4BD7CA8-2A94-4640-8BCC-51AF0694688B}"/>
              </a:ext>
            </a:extLst>
          </p:cNvPr>
          <p:cNvSpPr txBox="1"/>
          <p:nvPr/>
        </p:nvSpPr>
        <p:spPr>
          <a:xfrm>
            <a:off x="778479" y="7508602"/>
            <a:ext cx="3149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>
                <a:solidFill>
                  <a:schemeClr val="accent2"/>
                </a:solidFill>
              </a:rPr>
              <a:t>エアロシステムだけではなく、空気の入れ替え</a:t>
            </a:r>
          </a:p>
          <a:p>
            <a:r>
              <a:rPr lang="ja-JP" altLang="en-US" sz="1100" b="1">
                <a:solidFill>
                  <a:schemeClr val="accent2"/>
                </a:solidFill>
              </a:rPr>
              <a:t>によっても感染対策をしています。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6965C30-FCB4-1A4B-9644-9A6AFECBB2A2}"/>
              </a:ext>
            </a:extLst>
          </p:cNvPr>
          <p:cNvSpPr txBox="1"/>
          <p:nvPr/>
        </p:nvSpPr>
        <p:spPr>
          <a:xfrm>
            <a:off x="634140" y="8210657"/>
            <a:ext cx="569428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0" b="1">
                <a:solidFill>
                  <a:schemeClr val="accent2"/>
                </a:solidFill>
              </a:rPr>
              <a:t>皆様の健康を守り、安心していただけるよう今後も最善の対応を</a:t>
            </a:r>
          </a:p>
          <a:p>
            <a:r>
              <a:rPr lang="ja-JP" altLang="en-US" sz="1450" b="1">
                <a:solidFill>
                  <a:schemeClr val="accent2"/>
                </a:solidFill>
              </a:rPr>
              <a:t>心掛けてまいります。ご協力を何卒よろしくお願いします。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C9D7D80-177B-AB42-8A3F-A70DDDAD1101}"/>
              </a:ext>
            </a:extLst>
          </p:cNvPr>
          <p:cNvSpPr txBox="1"/>
          <p:nvPr/>
        </p:nvSpPr>
        <p:spPr>
          <a:xfrm>
            <a:off x="622417" y="1207062"/>
            <a:ext cx="58667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50" b="1">
                <a:solidFill>
                  <a:schemeClr val="accent2"/>
                </a:solidFill>
              </a:rPr>
              <a:t>当院では安心して受診して頂けるように、</a:t>
            </a:r>
          </a:p>
          <a:p>
            <a:r>
              <a:rPr lang="ja-JP" altLang="en-US" sz="1450" b="1">
                <a:solidFill>
                  <a:schemeClr val="accent2"/>
                </a:solidFill>
              </a:rPr>
              <a:t>新型コロナウイルス対策として以下のことに取り組んでおります。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91D7DE7-D0DF-2F45-90B5-36005AC3CE78}"/>
              </a:ext>
            </a:extLst>
          </p:cNvPr>
          <p:cNvSpPr txBox="1"/>
          <p:nvPr/>
        </p:nvSpPr>
        <p:spPr>
          <a:xfrm>
            <a:off x="778766" y="1905493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01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B127679-BBEE-9C4D-BC5D-3D3635421BEB}"/>
              </a:ext>
            </a:extLst>
          </p:cNvPr>
          <p:cNvSpPr txBox="1"/>
          <p:nvPr/>
        </p:nvSpPr>
        <p:spPr>
          <a:xfrm>
            <a:off x="3577950" y="3388319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03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42C29D3-2E46-824B-8305-94ECCA2A00AA}"/>
              </a:ext>
            </a:extLst>
          </p:cNvPr>
          <p:cNvSpPr txBox="1"/>
          <p:nvPr/>
        </p:nvSpPr>
        <p:spPr>
          <a:xfrm>
            <a:off x="778766" y="4360974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04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1068789-E232-8348-AEE1-81CB08FB85A3}"/>
              </a:ext>
            </a:extLst>
          </p:cNvPr>
          <p:cNvSpPr txBox="1"/>
          <p:nvPr/>
        </p:nvSpPr>
        <p:spPr>
          <a:xfrm>
            <a:off x="778766" y="5816550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05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2A4A31F-C6CD-AD4C-8E12-B4FEE4386D39}"/>
              </a:ext>
            </a:extLst>
          </p:cNvPr>
          <p:cNvSpPr txBox="1"/>
          <p:nvPr/>
        </p:nvSpPr>
        <p:spPr>
          <a:xfrm>
            <a:off x="778766" y="6777602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06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F56A2ED-460E-A648-93B0-A51019FA64FB}"/>
              </a:ext>
            </a:extLst>
          </p:cNvPr>
          <p:cNvSpPr txBox="1"/>
          <p:nvPr/>
        </p:nvSpPr>
        <p:spPr>
          <a:xfrm>
            <a:off x="778766" y="3388319"/>
            <a:ext cx="74649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300" b="1" dirty="0">
                <a:solidFill>
                  <a:srgbClr val="ED7D31"/>
                </a:solidFill>
              </a:rPr>
              <a:t>02</a:t>
            </a:r>
            <a:endParaRPr lang="ja-JP" altLang="en-US" sz="4300" b="1">
              <a:solidFill>
                <a:srgbClr val="ED7D31"/>
              </a:solidFill>
            </a:endParaRP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B3B4789E-DC03-A648-951B-1EC6C0786706}"/>
              </a:ext>
            </a:extLst>
          </p:cNvPr>
          <p:cNvCxnSpPr>
            <a:cxnSpLocks/>
          </p:cNvCxnSpPr>
          <p:nvPr/>
        </p:nvCxnSpPr>
        <p:spPr>
          <a:xfrm>
            <a:off x="4302222" y="3969408"/>
            <a:ext cx="1152429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2C5E9C6-FE9F-9144-8D67-BD33F4D4526D}"/>
              </a:ext>
            </a:extLst>
          </p:cNvPr>
          <p:cNvCxnSpPr>
            <a:cxnSpLocks/>
          </p:cNvCxnSpPr>
          <p:nvPr/>
        </p:nvCxnSpPr>
        <p:spPr>
          <a:xfrm>
            <a:off x="4302222" y="3763012"/>
            <a:ext cx="1726065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080C535-8BF5-3946-B34F-CC8D5025AB4C}"/>
              </a:ext>
            </a:extLst>
          </p:cNvPr>
          <p:cNvSpPr txBox="1"/>
          <p:nvPr/>
        </p:nvSpPr>
        <p:spPr>
          <a:xfrm>
            <a:off x="4184191" y="3552303"/>
            <a:ext cx="21191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マスクを着用して診療・</a:t>
            </a:r>
            <a:endParaRPr lang="en-US" altLang="ja-JP" sz="1300" b="1" dirty="0">
              <a:solidFill>
                <a:schemeClr val="accent2"/>
              </a:solidFill>
            </a:endParaRPr>
          </a:p>
          <a:p>
            <a:r>
              <a:rPr lang="ja-JP" altLang="en-US" sz="1300" b="1">
                <a:solidFill>
                  <a:schemeClr val="accent2"/>
                </a:solidFill>
              </a:rPr>
              <a:t>ご説明をします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11F16AD2-5F4B-8B4D-8F6A-D33893BA25D3}"/>
              </a:ext>
            </a:extLst>
          </p:cNvPr>
          <p:cNvCxnSpPr>
            <a:cxnSpLocks/>
          </p:cNvCxnSpPr>
          <p:nvPr/>
        </p:nvCxnSpPr>
        <p:spPr>
          <a:xfrm>
            <a:off x="2057400" y="4937657"/>
            <a:ext cx="1288193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351ED1C-0D2E-0148-B3DD-C9C254858F4B}"/>
              </a:ext>
            </a:extLst>
          </p:cNvPr>
          <p:cNvSpPr txBox="1"/>
          <p:nvPr/>
        </p:nvSpPr>
        <p:spPr>
          <a:xfrm>
            <a:off x="1459256" y="4515821"/>
            <a:ext cx="20103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治療器具は患者様ごとに</a:t>
            </a:r>
          </a:p>
          <a:p>
            <a:r>
              <a:rPr lang="ja-JP" altLang="en-US" sz="1300" b="1">
                <a:solidFill>
                  <a:schemeClr val="accent2"/>
                </a:solidFill>
              </a:rPr>
              <a:t>交換し消毒・滅菌の徹底</a:t>
            </a: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9AB1D0D2-56B7-7044-A0DF-8E126DB07141}"/>
              </a:ext>
            </a:extLst>
          </p:cNvPr>
          <p:cNvCxnSpPr>
            <a:cxnSpLocks/>
          </p:cNvCxnSpPr>
          <p:nvPr/>
        </p:nvCxnSpPr>
        <p:spPr>
          <a:xfrm>
            <a:off x="1558818" y="7154627"/>
            <a:ext cx="113041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2B02C063-8D43-4C4E-90F0-C6C8581169AD}"/>
              </a:ext>
            </a:extLst>
          </p:cNvPr>
          <p:cNvCxnSpPr>
            <a:cxnSpLocks/>
          </p:cNvCxnSpPr>
          <p:nvPr/>
        </p:nvCxnSpPr>
        <p:spPr>
          <a:xfrm>
            <a:off x="1558816" y="7351414"/>
            <a:ext cx="638285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C6F776B-73D8-644E-943A-C17E935C46D7}"/>
              </a:ext>
            </a:extLst>
          </p:cNvPr>
          <p:cNvSpPr txBox="1"/>
          <p:nvPr/>
        </p:nvSpPr>
        <p:spPr>
          <a:xfrm>
            <a:off x="1459259" y="6937634"/>
            <a:ext cx="1859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定期的な空気の</a:t>
            </a:r>
          </a:p>
          <a:p>
            <a:r>
              <a:rPr lang="ja-JP" altLang="en-US" sz="1300" b="1">
                <a:solidFill>
                  <a:schemeClr val="accent2"/>
                </a:solidFill>
              </a:rPr>
              <a:t>入れ替えをしています</a:t>
            </a:r>
          </a:p>
        </p:txBody>
      </p: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489773F-3DAD-0A49-A901-7EA86254CC21}"/>
              </a:ext>
            </a:extLst>
          </p:cNvPr>
          <p:cNvCxnSpPr>
            <a:cxnSpLocks/>
          </p:cNvCxnSpPr>
          <p:nvPr/>
        </p:nvCxnSpPr>
        <p:spPr>
          <a:xfrm>
            <a:off x="1551074" y="6370339"/>
            <a:ext cx="3629135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A7FB1BF-1728-634F-A65A-017F0B086C03}"/>
              </a:ext>
            </a:extLst>
          </p:cNvPr>
          <p:cNvSpPr txBox="1"/>
          <p:nvPr/>
        </p:nvSpPr>
        <p:spPr>
          <a:xfrm>
            <a:off x="1459258" y="5963337"/>
            <a:ext cx="38538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待合室は少人数とし、</a:t>
            </a:r>
          </a:p>
          <a:p>
            <a:r>
              <a:rPr lang="ja-JP" altLang="en-US" sz="1300" b="1">
                <a:solidFill>
                  <a:schemeClr val="accent2"/>
                </a:solidFill>
              </a:rPr>
              <a:t>複数人の場合には院外で待機をお願いしています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C0702B9A-D7CB-C643-B7BB-86AE712D8F91}"/>
              </a:ext>
            </a:extLst>
          </p:cNvPr>
          <p:cNvCxnSpPr>
            <a:cxnSpLocks/>
          </p:cNvCxnSpPr>
          <p:nvPr/>
        </p:nvCxnSpPr>
        <p:spPr>
          <a:xfrm>
            <a:off x="1572378" y="3766868"/>
            <a:ext cx="163755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DAC04F9-949F-2A42-AC1B-2551ACC7D213}"/>
              </a:ext>
            </a:extLst>
          </p:cNvPr>
          <p:cNvCxnSpPr>
            <a:cxnSpLocks/>
          </p:cNvCxnSpPr>
          <p:nvPr/>
        </p:nvCxnSpPr>
        <p:spPr>
          <a:xfrm>
            <a:off x="1572376" y="3967140"/>
            <a:ext cx="1475624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4DA7B86-0BD7-1542-95CB-63302C985305}"/>
              </a:ext>
            </a:extLst>
          </p:cNvPr>
          <p:cNvSpPr txBox="1"/>
          <p:nvPr/>
        </p:nvSpPr>
        <p:spPr>
          <a:xfrm>
            <a:off x="1475025" y="3552302"/>
            <a:ext cx="1911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>
                <a:solidFill>
                  <a:schemeClr val="accent2"/>
                </a:solidFill>
              </a:rPr>
              <a:t>飛沫が飛散するような</a:t>
            </a:r>
          </a:p>
          <a:p>
            <a:r>
              <a:rPr lang="ja-JP" altLang="en-US" sz="1300" b="1">
                <a:solidFill>
                  <a:schemeClr val="accent2"/>
                </a:solidFill>
              </a:rPr>
              <a:t>処置を控えています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56EFDB8-678D-8C4D-AE9D-1950028BE1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93"/>
          <a:stretch/>
        </p:blipFill>
        <p:spPr>
          <a:xfrm>
            <a:off x="3862676" y="1803836"/>
            <a:ext cx="2284167" cy="143351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71BFE45-464A-D54B-AA5D-67D215262F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8436" y="4543729"/>
            <a:ext cx="1062225" cy="99559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C64F188-7421-5D4E-8E32-18E9424E1A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237131">
            <a:off x="4342977" y="4786461"/>
            <a:ext cx="403607" cy="72649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7F78581-60CE-0947-ACB5-91E405B796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440277">
            <a:off x="3708403" y="4607871"/>
            <a:ext cx="674592" cy="92807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1551376-2EDA-6F45-AA7B-01901A9DB0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0353" y="4483444"/>
            <a:ext cx="314194" cy="304673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FBF75CB7-46E2-A040-B440-9CF906E791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>
            <a:off x="3639284" y="5113288"/>
            <a:ext cx="381822" cy="37025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47D5C370-E118-134E-B0BE-447CD0122D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45896" y="6946614"/>
            <a:ext cx="2001141" cy="103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184</Words>
  <Application>Microsoft Macintosh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17</cp:revision>
  <dcterms:created xsi:type="dcterms:W3CDTF">2020-04-23T05:34:47Z</dcterms:created>
  <dcterms:modified xsi:type="dcterms:W3CDTF">2020-12-28T02:59:42Z</dcterms:modified>
</cp:coreProperties>
</file>